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handoutMasterIdLst>
    <p:handoutMasterId r:id="rId26"/>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DAF361-2631-439A-A315-BF66BA91186F}" type="datetimeFigureOut">
              <a:rPr lang="fr-BE" smtClean="0"/>
              <a:pPr/>
              <a:t>30/11/2010</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ECE139-26D7-43CB-801F-D098921805CB}" type="slidenum">
              <a:rPr lang="fr-BE" smtClean="0"/>
              <a:pPr/>
              <a:t>‹N°›</a:t>
            </a:fld>
            <a:endParaRPr lang="fr-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71D24-B7D2-4387-AF14-A334BFD91BD4}" type="datetimeFigureOut">
              <a:rPr lang="fr-BE" smtClean="0"/>
              <a:pPr/>
              <a:t>30/11/2010</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1C343-4DDE-4EFD-8827-17BC3125D359}"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2</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11</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12</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13</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14</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15</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16</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17</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18</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19</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20</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3</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21</a:t>
            </a:fld>
            <a:endParaRPr lang="fr-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22</a:t>
            </a:fld>
            <a:endParaRPr lang="fr-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23</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4</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5</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6</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7</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8</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9</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2B21C343-4DDE-4EFD-8827-17BC3125D359}" type="slidenum">
              <a:rPr lang="fr-BE" smtClean="0"/>
              <a:pPr/>
              <a:t>10</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685800" y="1143000"/>
            <a:ext cx="7772400" cy="4572000"/>
            <a:chOff x="1371600" y="1143000"/>
            <a:chExt cx="7772400" cy="5715000"/>
          </a:xfrm>
          <a:effectLst>
            <a:reflection blurRad="6350" stA="50000" endA="300" endPos="15500" dist="50800" dir="5400000" sy="-100000" algn="bl" rotWithShape="0"/>
          </a:effectLst>
        </p:grpSpPr>
        <p:sp>
          <p:nvSpPr>
            <p:cNvPr id="8"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ctrTitle"/>
          </p:nvPr>
        </p:nvSpPr>
        <p:spPr>
          <a:xfrm>
            <a:off x="1371600" y="1676401"/>
            <a:ext cx="6400800" cy="1924050"/>
          </a:xfrm>
        </p:spPr>
        <p:txBody>
          <a:bodyPr vert="horz" lIns="91440" tIns="45720" rIns="91440" bIns="45720" rtlCol="0" anchor="b" anchorCtr="0">
            <a:noAutofit/>
          </a:bodyPr>
          <a:lstStyle>
            <a:lvl1pPr algn="ctr" defTabSz="914400" rtl="0" eaLnBrk="1" latinLnBrk="0" hangingPunct="1">
              <a:spcBef>
                <a:spcPct val="0"/>
              </a:spcBef>
              <a:buNone/>
              <a:defRPr sz="3800" kern="1200">
                <a:solidFill>
                  <a:schemeClr val="tx1">
                    <a:lumMod val="75000"/>
                    <a:lumOff val="25000"/>
                  </a:schemeClr>
                </a:solidFill>
                <a:effectLst>
                  <a:innerShdw blurRad="63500">
                    <a:srgbClr val="F1F1F1"/>
                  </a:innerShdw>
                </a:effectLst>
                <a:latin typeface="+mj-lt"/>
                <a:ea typeface="+mj-ea"/>
                <a:cs typeface="+mj-cs"/>
              </a:defRPr>
            </a:lvl1pPr>
          </a:lstStyle>
          <a:p>
            <a:r>
              <a:rPr lang="fr-FR" smtClean="0"/>
              <a:t>Cliquez pour modifier le style du titre</a:t>
            </a:r>
            <a:endParaRPr/>
          </a:p>
        </p:txBody>
      </p:sp>
      <p:sp>
        <p:nvSpPr>
          <p:cNvPr id="3" name="Subtitle 2"/>
          <p:cNvSpPr>
            <a:spLocks noGrp="1"/>
          </p:cNvSpPr>
          <p:nvPr>
            <p:ph type="subTitle" idx="1"/>
          </p:nvPr>
        </p:nvSpPr>
        <p:spPr>
          <a:xfrm>
            <a:off x="1371600" y="4039737"/>
            <a:ext cx="6400800" cy="1522862"/>
          </a:xfrm>
        </p:spPr>
        <p:txBody>
          <a:bodyPr vert="horz" lIns="91440" tIns="45720" rIns="91440" bIns="45720" rtlCol="0">
            <a:normAutofit/>
            <a:scene3d>
              <a:camera prst="orthographicFront"/>
              <a:lightRig rig="balanced" dir="t">
                <a:rot lat="0" lon="0" rev="4200000"/>
              </a:lightRig>
            </a:scene3d>
            <a:sp3d extrusionH="31750" prstMaterial="metal">
              <a:bevelT w="25400" h="12700" prst="softRound"/>
            </a:sp3d>
          </a:bodyPr>
          <a:lstStyle>
            <a:lvl1pPr marL="0" indent="0" algn="ctr" defTabSz="914400" rtl="0" eaLnBrk="1" latinLnBrk="0" hangingPunct="1">
              <a:spcBef>
                <a:spcPts val="1500"/>
              </a:spcBef>
              <a:buClr>
                <a:schemeClr val="bg1">
                  <a:lumMod val="65000"/>
                </a:schemeClr>
              </a:buClr>
              <a:buSzPct val="80000"/>
              <a:buFont typeface="Wingdings 2" pitchFamily="18" charset="2"/>
              <a:buNone/>
              <a:defRPr sz="2000" b="0" kern="1200">
                <a:solidFill>
                  <a:schemeClr val="tx1">
                    <a:lumMod val="50000"/>
                    <a:lumOff val="50000"/>
                  </a:schemeClr>
                </a:soli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5867400" y="6574536"/>
            <a:ext cx="2133600" cy="274320"/>
          </a:xfrm>
        </p:spPr>
        <p:txBody>
          <a:bodyPr/>
          <a:lstStyle/>
          <a:p>
            <a:fld id="{FF2EB01B-8569-4ACB-AEE3-2C72B8D25EDC}" type="datetime1">
              <a:rPr lang="fr-BE" smtClean="0"/>
              <a:pPr/>
              <a:t>30/11/2010</a:t>
            </a:fld>
            <a:endParaRPr lang="fr-BE"/>
          </a:p>
        </p:txBody>
      </p:sp>
      <p:sp>
        <p:nvSpPr>
          <p:cNvPr id="5" name="Footer Placeholder 4"/>
          <p:cNvSpPr>
            <a:spLocks noGrp="1"/>
          </p:cNvSpPr>
          <p:nvPr>
            <p:ph type="ftr" sz="quarter" idx="11"/>
          </p:nvPr>
        </p:nvSpPr>
        <p:spPr>
          <a:xfrm>
            <a:off x="1143000" y="6574536"/>
            <a:ext cx="2895600" cy="274320"/>
          </a:xfrm>
        </p:spPr>
        <p:txBody>
          <a:bodyPr/>
          <a:lstStyle/>
          <a:p>
            <a:endParaRPr lang="fr-BE"/>
          </a:p>
        </p:txBody>
      </p:sp>
      <p:sp>
        <p:nvSpPr>
          <p:cNvPr id="6" name="Slide Number Placeholder 5"/>
          <p:cNvSpPr>
            <a:spLocks noGrp="1"/>
          </p:cNvSpPr>
          <p:nvPr>
            <p:ph type="sldNum" sz="quarter" idx="12"/>
          </p:nvPr>
        </p:nvSpPr>
        <p:spPr>
          <a:xfrm>
            <a:off x="8778240" y="6574536"/>
            <a:ext cx="365760" cy="274320"/>
          </a:xfrm>
        </p:spPr>
        <p:txBody>
          <a:bodyPr/>
          <a:lstStyle/>
          <a:p>
            <a:fld id="{EBA0F472-531B-42C5-82E9-E42BB899C915}" type="slidenum">
              <a:rPr lang="fr-BE" smtClean="0"/>
              <a:pPr/>
              <a:t>‹N°›</a:t>
            </a:fld>
            <a:endParaRPr lang="fr-BE"/>
          </a:p>
        </p:txBody>
      </p:sp>
      <p:cxnSp>
        <p:nvCxnSpPr>
          <p:cNvPr id="11" name="Straight Connector 10"/>
          <p:cNvCxnSpPr/>
          <p:nvPr/>
        </p:nvCxnSpPr>
        <p:spPr>
          <a:xfrm rot="10800000">
            <a:off x="2286000" y="3794763"/>
            <a:ext cx="45720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9B6818A3-A527-4C3B-92A5-C02EE33C18C9}" type="datetime1">
              <a:rPr lang="fr-BE" smtClean="0"/>
              <a:pPr/>
              <a:t>30/11/2010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BA0F472-531B-42C5-82E9-E42BB899C915}"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7" name="Group 6"/>
          <p:cNvGrpSpPr/>
          <p:nvPr/>
        </p:nvGrpSpPr>
        <p:grpSpPr>
          <a:xfrm>
            <a:off x="0" y="1143000"/>
            <a:ext cx="7772400" cy="5715000"/>
            <a:chOff x="1371600" y="1143000"/>
            <a:chExt cx="7772400" cy="5715000"/>
          </a:xfrm>
        </p:grpSpPr>
        <p:sp>
          <p:nvSpPr>
            <p:cNvPr id="8"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Vertical Text Placeholder 2"/>
          <p:cNvSpPr>
            <a:spLocks noGrp="1"/>
          </p:cNvSpPr>
          <p:nvPr>
            <p:ph type="body" orient="vert" idx="1"/>
          </p:nvPr>
        </p:nvSpPr>
        <p:spPr>
          <a:xfrm>
            <a:off x="609600" y="1828801"/>
            <a:ext cx="6553200" cy="454470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a:xfrm>
            <a:off x="5181600" y="6574536"/>
            <a:ext cx="2133600" cy="274320"/>
          </a:xfrm>
        </p:spPr>
        <p:txBody>
          <a:bodyPr/>
          <a:lstStyle/>
          <a:p>
            <a:fld id="{9BD554EF-F4E2-47D4-85F4-0D929DD8A890}" type="datetime1">
              <a:rPr lang="fr-BE" smtClean="0"/>
              <a:pPr/>
              <a:t>30/11/2010</a:t>
            </a:fld>
            <a:endParaRPr lang="fr-BE"/>
          </a:p>
        </p:txBody>
      </p:sp>
      <p:sp>
        <p:nvSpPr>
          <p:cNvPr id="5" name="Footer Placeholder 4"/>
          <p:cNvSpPr>
            <a:spLocks noGrp="1"/>
          </p:cNvSpPr>
          <p:nvPr>
            <p:ph type="ftr" sz="quarter" idx="11"/>
          </p:nvPr>
        </p:nvSpPr>
        <p:spPr>
          <a:xfrm>
            <a:off x="457200" y="6574536"/>
            <a:ext cx="2895600" cy="274320"/>
          </a:xfrm>
        </p:spPr>
        <p:txBody>
          <a:bodyPr/>
          <a:lstStyle/>
          <a:p>
            <a:endParaRPr lang="fr-BE"/>
          </a:p>
        </p:txBody>
      </p:sp>
      <p:sp>
        <p:nvSpPr>
          <p:cNvPr id="6" name="Slide Number Placeholder 5"/>
          <p:cNvSpPr>
            <a:spLocks noGrp="1"/>
          </p:cNvSpPr>
          <p:nvPr>
            <p:ph type="sldNum" sz="quarter" idx="12"/>
          </p:nvPr>
        </p:nvSpPr>
        <p:spPr/>
        <p:txBody>
          <a:bodyPr/>
          <a:lstStyle/>
          <a:p>
            <a:fld id="{EBA0F472-531B-42C5-82E9-E42BB899C915}" type="slidenum">
              <a:rPr lang="fr-BE" smtClean="0"/>
              <a:pPr/>
              <a:t>‹N°›</a:t>
            </a:fld>
            <a:endParaRPr lang="fr-BE"/>
          </a:p>
        </p:txBody>
      </p:sp>
      <p:sp>
        <p:nvSpPr>
          <p:cNvPr id="11" name="Rectangle 10"/>
          <p:cNvSpPr/>
          <p:nvPr/>
        </p:nvSpPr>
        <p:spPr>
          <a:xfrm flipV="1">
            <a:off x="8366760" y="0"/>
            <a:ext cx="777240"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2" name="Straight Connector 11"/>
          <p:cNvCxnSpPr/>
          <p:nvPr/>
        </p:nvCxnSpPr>
        <p:spPr>
          <a:xfrm rot="5400000">
            <a:off x="4940146" y="3428206"/>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409296" y="152400"/>
            <a:ext cx="734704" cy="5851525"/>
          </a:xfrm>
        </p:spPr>
        <p:txBody>
          <a:bodyPr vert="eaVert" anchor="t" anchorCtr="0"/>
          <a:lstStyle/>
          <a:p>
            <a:r>
              <a:rPr lang="fr-FR" smtClean="0"/>
              <a:t>Cliquez pour modifier le style du titre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1AEB3552-6DC1-4098-ACBE-D4D034E802D1}" type="datetime1">
              <a:rPr lang="fr-BE" smtClean="0"/>
              <a:pPr/>
              <a:t>30/11/2010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BA0F472-531B-42C5-82E9-E42BB899C915}"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7" name="Group 11"/>
          <p:cNvGrpSpPr/>
          <p:nvPr/>
        </p:nvGrpSpPr>
        <p:grpSpPr>
          <a:xfrm>
            <a:off x="0" y="1143000"/>
            <a:ext cx="7772400" cy="2743200"/>
            <a:chOff x="0" y="1143000"/>
            <a:chExt cx="7772400" cy="2743200"/>
          </a:xfrm>
        </p:grpSpPr>
        <p:sp>
          <p:nvSpPr>
            <p:cNvPr id="9" name="Rectangle 8"/>
            <p:cNvSpPr/>
            <p:nvPr/>
          </p:nvSpPr>
          <p:spPr>
            <a:xfrm>
              <a:off x="0" y="1143000"/>
              <a:ext cx="7772400" cy="2743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0" y="1371600"/>
              <a:ext cx="7543800" cy="2286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0" y="1600200"/>
              <a:ext cx="7315200" cy="1828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228600" y="1600200"/>
            <a:ext cx="6858000" cy="1143000"/>
          </a:xfrm>
        </p:spPr>
        <p:txBody>
          <a:bodyPr vert="horz" lIns="91440" tIns="45720" rIns="91440" bIns="45720" rtlCol="0" anchor="b" anchorCtr="0">
            <a:noAutofit/>
          </a:bodyPr>
          <a:lstStyle>
            <a:lvl1pPr algn="l" defTabSz="914400" rtl="0" eaLnBrk="1" latinLnBrk="0" hangingPunct="1">
              <a:spcBef>
                <a:spcPct val="0"/>
              </a:spcBef>
              <a:buNone/>
              <a:defRPr sz="3200" b="0" kern="1200" cap="none" baseline="0">
                <a:solidFill>
                  <a:schemeClr val="tx1">
                    <a:lumMod val="75000"/>
                    <a:lumOff val="25000"/>
                  </a:schemeClr>
                </a:solidFill>
                <a:effectLst>
                  <a:innerShdw blurRad="63500">
                    <a:srgbClr val="F1F1F1"/>
                  </a:innerShdw>
                </a:effectLst>
                <a:latin typeface="+mj-lt"/>
                <a:ea typeface="+mj-ea"/>
                <a:cs typeface="+mj-cs"/>
              </a:defRPr>
            </a:lvl1pPr>
          </a:lstStyle>
          <a:p>
            <a:r>
              <a:rPr lang="fr-FR" smtClean="0"/>
              <a:t>Cliquez pour modifier le style du titre</a:t>
            </a:r>
            <a:endParaRPr/>
          </a:p>
        </p:txBody>
      </p:sp>
      <p:sp>
        <p:nvSpPr>
          <p:cNvPr id="3" name="Text Placeholder 2"/>
          <p:cNvSpPr>
            <a:spLocks noGrp="1"/>
          </p:cNvSpPr>
          <p:nvPr>
            <p:ph type="body" idx="1"/>
          </p:nvPr>
        </p:nvSpPr>
        <p:spPr>
          <a:xfrm>
            <a:off x="228600" y="2756848"/>
            <a:ext cx="6858000" cy="640080"/>
          </a:xfrm>
        </p:spPr>
        <p:txBody>
          <a:bodyPr vert="horz" lIns="91440" tIns="45720" rIns="91440" bIns="45720" rtlCol="0" anchor="t" anchorCtr="0">
            <a:normAutofit/>
            <a:scene3d>
              <a:camera prst="orthographicFront"/>
              <a:lightRig rig="balanced" dir="t">
                <a:rot lat="0" lon="0" rev="4200000"/>
              </a:lightRig>
            </a:scene3d>
            <a:sp3d extrusionH="31750" prstMaterial="metal">
              <a:bevelT w="25400" h="12700" prst="softRound"/>
            </a:sp3d>
          </a:bodyPr>
          <a:lstStyle>
            <a:lvl1pPr marL="0" indent="0">
              <a:buNone/>
              <a:defRPr sz="1600" b="0" kern="1200">
                <a:solidFill>
                  <a:schemeClr val="tx1">
                    <a:lumMod val="50000"/>
                    <a:lumOff val="50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1500"/>
              </a:spcBef>
              <a:buClr>
                <a:schemeClr val="bg1">
                  <a:lumMod val="65000"/>
                </a:schemeClr>
              </a:buClr>
              <a:buSzPct val="80000"/>
              <a:buFont typeface="Wingdings 2" pitchFamily="18" charset="2"/>
              <a:buNone/>
            </a:pPr>
            <a:r>
              <a:rPr lang="fr-FR" smtClean="0"/>
              <a:t>Cliquez pour modifier les styles du texte du masque</a:t>
            </a:r>
          </a:p>
        </p:txBody>
      </p:sp>
      <p:sp>
        <p:nvSpPr>
          <p:cNvPr id="4" name="Date Placeholder 3"/>
          <p:cNvSpPr>
            <a:spLocks noGrp="1"/>
          </p:cNvSpPr>
          <p:nvPr>
            <p:ph type="dt" sz="half" idx="10"/>
          </p:nvPr>
        </p:nvSpPr>
        <p:spPr>
          <a:xfrm>
            <a:off x="4953000" y="6574536"/>
            <a:ext cx="2133600" cy="274320"/>
          </a:xfrm>
        </p:spPr>
        <p:txBody>
          <a:bodyPr/>
          <a:lstStyle/>
          <a:p>
            <a:fld id="{A90095C3-E217-4FF7-A8C7-684E93DFDC8C}" type="datetime1">
              <a:rPr lang="fr-BE" smtClean="0"/>
              <a:pPr/>
              <a:t>30/11/2010</a:t>
            </a:fld>
            <a:endParaRPr lang="fr-BE"/>
          </a:p>
        </p:txBody>
      </p:sp>
      <p:sp>
        <p:nvSpPr>
          <p:cNvPr id="5" name="Footer Placeholder 4"/>
          <p:cNvSpPr>
            <a:spLocks noGrp="1"/>
          </p:cNvSpPr>
          <p:nvPr>
            <p:ph type="ftr" sz="quarter" idx="11"/>
          </p:nvPr>
        </p:nvSpPr>
        <p:spPr>
          <a:xfrm>
            <a:off x="228600" y="6574536"/>
            <a:ext cx="2895600" cy="274320"/>
          </a:xfrm>
        </p:spPr>
        <p:txBody>
          <a:bodyPr/>
          <a:lstStyle/>
          <a:p>
            <a:endParaRPr lang="fr-BE"/>
          </a:p>
        </p:txBody>
      </p:sp>
      <p:sp>
        <p:nvSpPr>
          <p:cNvPr id="6" name="Slide Number Placeholder 5"/>
          <p:cNvSpPr>
            <a:spLocks noGrp="1"/>
          </p:cNvSpPr>
          <p:nvPr>
            <p:ph type="sldNum" sz="quarter" idx="12"/>
          </p:nvPr>
        </p:nvSpPr>
        <p:spPr>
          <a:xfrm>
            <a:off x="8778240" y="6574536"/>
            <a:ext cx="365760" cy="274320"/>
          </a:xfrm>
        </p:spPr>
        <p:txBody>
          <a:bodyPr/>
          <a:lstStyle/>
          <a:p>
            <a:fld id="{EBA0F472-531B-42C5-82E9-E42BB899C915}"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Content Placeholder 2"/>
          <p:cNvSpPr>
            <a:spLocks noGrp="1"/>
          </p:cNvSpPr>
          <p:nvPr>
            <p:ph sz="half" idx="1"/>
          </p:nvPr>
        </p:nvSpPr>
        <p:spPr>
          <a:xfrm>
            <a:off x="2057400" y="1828800"/>
            <a:ext cx="3108960" cy="4544704"/>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5376536" y="1828800"/>
            <a:ext cx="3108960" cy="4544704"/>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08888CB2-28BE-4651-A140-D4A99620E783}" type="datetime1">
              <a:rPr lang="fr-BE" smtClean="0"/>
              <a:pPr/>
              <a:t>30/11/2010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BA0F472-531B-42C5-82E9-E42BB899C915}"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a:p>
        </p:txBody>
      </p:sp>
      <p:sp>
        <p:nvSpPr>
          <p:cNvPr id="3" name="Text Placeholder 2"/>
          <p:cNvSpPr>
            <a:spLocks noGrp="1"/>
          </p:cNvSpPr>
          <p:nvPr>
            <p:ph type="body" idx="1"/>
          </p:nvPr>
        </p:nvSpPr>
        <p:spPr>
          <a:xfrm>
            <a:off x="2046288" y="1825934"/>
            <a:ext cx="3108960" cy="639762"/>
          </a:xfrm>
        </p:spPr>
        <p:txBody>
          <a:bodyPr anchor="b">
            <a:norm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2046288" y="2667000"/>
            <a:ext cx="3108960" cy="37201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5392103" y="1825934"/>
            <a:ext cx="3108960" cy="639762"/>
          </a:xfrm>
        </p:spPr>
        <p:txBody>
          <a:bodyPr anchor="b">
            <a:norm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5392103" y="2667000"/>
            <a:ext cx="3108960" cy="37201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B3A22E31-C6D6-49B8-91E7-740F7E4F1CB1}" type="datetime1">
              <a:rPr lang="fr-BE" smtClean="0"/>
              <a:pPr/>
              <a:t>30/11/2010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EBA0F472-531B-42C5-82E9-E42BB899C915}" type="slidenum">
              <a:rPr lang="fr-BE" smtClean="0"/>
              <a:pPr/>
              <a:t>‹N°›</a:t>
            </a:fld>
            <a:endParaRPr lang="fr-BE"/>
          </a:p>
        </p:txBody>
      </p:sp>
      <p:cxnSp>
        <p:nvCxnSpPr>
          <p:cNvPr id="10" name="Straight Connector 9"/>
          <p:cNvCxnSpPr/>
          <p:nvPr/>
        </p:nvCxnSpPr>
        <p:spPr>
          <a:xfrm rot="10800000">
            <a:off x="2071048" y="2548267"/>
            <a:ext cx="64008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Date Placeholder 2"/>
          <p:cNvSpPr>
            <a:spLocks noGrp="1"/>
          </p:cNvSpPr>
          <p:nvPr>
            <p:ph type="dt" sz="half" idx="10"/>
          </p:nvPr>
        </p:nvSpPr>
        <p:spPr/>
        <p:txBody>
          <a:bodyPr/>
          <a:lstStyle/>
          <a:p>
            <a:fld id="{6914A3A5-88AE-4C72-802E-0985D173B0E6}" type="datetime1">
              <a:rPr lang="fr-BE" smtClean="0"/>
              <a:pPr/>
              <a:t>30/11/2010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EBA0F472-531B-42C5-82E9-E42BB899C915}"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grpSp>
        <p:nvGrpSpPr>
          <p:cNvPr id="5" name="Group 11"/>
          <p:cNvGrpSpPr/>
          <p:nvPr/>
        </p:nvGrpSpPr>
        <p:grpSpPr>
          <a:xfrm>
            <a:off x="0" y="0"/>
            <a:ext cx="9144000" cy="6400800"/>
            <a:chOff x="0" y="457200"/>
            <a:chExt cx="9144000" cy="6400800"/>
          </a:xfrm>
          <a:effectLst>
            <a:reflection blurRad="6350" stA="50000" endA="300" endPos="6000" dist="50800" dir="5400000" sy="-100000" algn="bl" rotWithShape="0"/>
          </a:effectLst>
        </p:grpSpPr>
        <p:sp>
          <p:nvSpPr>
            <p:cNvPr id="11" name="Rectangle 10"/>
            <p:cNvSpPr/>
            <p:nvPr/>
          </p:nvSpPr>
          <p:spPr>
            <a:xfrm>
              <a:off x="0" y="457200"/>
              <a:ext cx="9144000" cy="6400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228600" y="685800"/>
              <a:ext cx="8686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457200" y="914400"/>
              <a:ext cx="8229600" cy="5943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Rectangle 5"/>
            <p:cNvSpPr/>
            <p:nvPr/>
          </p:nvSpPr>
          <p:spPr>
            <a:xfrm>
              <a:off x="6858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Rectangle 6"/>
            <p:cNvSpPr/>
            <p:nvPr/>
          </p:nvSpPr>
          <p:spPr>
            <a:xfrm>
              <a:off x="9144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Rectangle 7"/>
            <p:cNvSpPr/>
            <p:nvPr/>
          </p:nvSpPr>
          <p:spPr>
            <a:xfrm>
              <a:off x="11430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Date Placeholder 1"/>
          <p:cNvSpPr>
            <a:spLocks noGrp="1"/>
          </p:cNvSpPr>
          <p:nvPr>
            <p:ph type="dt" sz="half" idx="10"/>
          </p:nvPr>
        </p:nvSpPr>
        <p:spPr>
          <a:xfrm>
            <a:off x="5867400" y="6574536"/>
            <a:ext cx="2133600" cy="274320"/>
          </a:xfrm>
        </p:spPr>
        <p:txBody>
          <a:bodyPr/>
          <a:lstStyle/>
          <a:p>
            <a:fld id="{DAF1C137-DC6E-4E6C-AE9D-B7A8314A3FB4}" type="datetime1">
              <a:rPr lang="fr-BE" smtClean="0"/>
              <a:pPr/>
              <a:t>30/11/2010</a:t>
            </a:fld>
            <a:endParaRPr lang="fr-BE"/>
          </a:p>
        </p:txBody>
      </p:sp>
      <p:sp>
        <p:nvSpPr>
          <p:cNvPr id="3" name="Footer Placeholder 2"/>
          <p:cNvSpPr>
            <a:spLocks noGrp="1"/>
          </p:cNvSpPr>
          <p:nvPr>
            <p:ph type="ftr" sz="quarter" idx="11"/>
          </p:nvPr>
        </p:nvSpPr>
        <p:spPr>
          <a:xfrm>
            <a:off x="1143000" y="6574536"/>
            <a:ext cx="2895600" cy="274320"/>
          </a:xfrm>
        </p:spPr>
        <p:txBody>
          <a:bodyPr/>
          <a:lstStyle/>
          <a:p>
            <a:endParaRPr lang="fr-BE"/>
          </a:p>
        </p:txBody>
      </p:sp>
      <p:sp>
        <p:nvSpPr>
          <p:cNvPr id="4" name="Slide Number Placeholder 3"/>
          <p:cNvSpPr>
            <a:spLocks noGrp="1"/>
          </p:cNvSpPr>
          <p:nvPr>
            <p:ph type="sldNum" sz="quarter" idx="12"/>
          </p:nvPr>
        </p:nvSpPr>
        <p:spPr/>
        <p:txBody>
          <a:bodyPr/>
          <a:lstStyle/>
          <a:p>
            <a:fld id="{EBA0F472-531B-42C5-82E9-E42BB899C915}"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7"/>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9" name="Rectangle 8"/>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Content Placeholder 2"/>
          <p:cNvSpPr>
            <a:spLocks noGrp="1"/>
          </p:cNvSpPr>
          <p:nvPr>
            <p:ph idx="1"/>
          </p:nvPr>
        </p:nvSpPr>
        <p:spPr>
          <a:xfrm>
            <a:off x="3575050" y="1828800"/>
            <a:ext cx="4926013" cy="4343400"/>
          </a:xfrm>
        </p:spPr>
        <p:txBody>
          <a:bodyPr>
            <a:normAutofit/>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1828800" y="2133600"/>
            <a:ext cx="1371600" cy="3886200"/>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7DA4D52B-6283-45AA-BAEA-7FEDE2CA9EEE}" type="datetime1">
              <a:rPr lang="fr-BE" smtClean="0"/>
              <a:pPr/>
              <a:t>30/11/2010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BA0F472-531B-42C5-82E9-E42BB899C915}" type="slidenum">
              <a:rPr lang="fr-BE" smtClean="0"/>
              <a:pPr/>
              <a:t>‹N°›</a:t>
            </a:fld>
            <a:endParaRPr lang="fr-BE"/>
          </a:p>
        </p:txBody>
      </p:sp>
      <p:sp>
        <p:nvSpPr>
          <p:cNvPr id="13" name="Rectangle 12"/>
          <p:cNvSpPr/>
          <p:nvPr/>
        </p:nvSpPr>
        <p:spPr>
          <a:xfrm rot="5400000">
            <a:off x="3268981" y="-3268981"/>
            <a:ext cx="777240"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rot="10800000">
            <a:off x="1"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94678"/>
            <a:ext cx="7315200" cy="778778"/>
          </a:xfrm>
        </p:spPr>
        <p:txBody>
          <a:bodyPr vert="horz" lIns="91440" tIns="45720" rIns="91440" bIns="45720" rtlCol="0" anchor="b" anchorCtr="0">
            <a:noAutofit/>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fr-FR" smtClean="0"/>
              <a:t>Cliquez pour modifier le style du titre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8" name="Rectangle 17"/>
          <p:cNvSpPr/>
          <p:nvPr/>
        </p:nvSpPr>
        <p:spPr>
          <a:xfrm rot="5400000">
            <a:off x="3268980" y="-3268981"/>
            <a:ext cx="777240"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cxnSp>
        <p:nvCxnSpPr>
          <p:cNvPr id="19" name="Straight Connector 18"/>
          <p:cNvCxnSpPr/>
          <p:nvPr/>
        </p:nvCxnSpPr>
        <p:spPr>
          <a:xfrm rot="10800000">
            <a:off x="0"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Group 13"/>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15" name="Rectangle 14"/>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Rectangle 15"/>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Rectangle 16"/>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0" y="91440"/>
            <a:ext cx="7315200" cy="777240"/>
          </a:xfrm>
        </p:spPr>
        <p:txBody>
          <a:bodyPr vert="horz" lIns="91440" tIns="45720" rIns="91440" bIns="45720" rtlCol="0" anchor="b" anchorCtr="0">
            <a:noAutofit/>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fr-FR" smtClean="0"/>
              <a:t>Cliquez pour modifier le style du titre</a:t>
            </a:r>
            <a:endParaRPr/>
          </a:p>
        </p:txBody>
      </p:sp>
      <p:sp>
        <p:nvSpPr>
          <p:cNvPr id="3" name="Picture Placeholder 2"/>
          <p:cNvSpPr>
            <a:spLocks noGrp="1"/>
          </p:cNvSpPr>
          <p:nvPr>
            <p:ph type="pic" idx="1"/>
          </p:nvPr>
        </p:nvSpPr>
        <p:spPr>
          <a:xfrm>
            <a:off x="3575304" y="1828800"/>
            <a:ext cx="4928616" cy="4562856"/>
          </a:xfrm>
          <a:effectLst>
            <a:reflection blurRad="6350" stA="50000" endA="300" endPos="6000" dist="50800" dir="5400000" sy="-100000" algn="bl" rotWithShape="0"/>
            <a:softEdge rad="317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1828800" y="2130552"/>
            <a:ext cx="1371600" cy="3886200"/>
          </a:xfrm>
        </p:spPr>
        <p:txBody>
          <a:bodyPr vert="horz" lIns="91440" tIns="45720" rIns="91440" bIns="45720" rtlCol="0">
            <a:normAutofit/>
            <a:scene3d>
              <a:camera prst="orthographicFront"/>
              <a:lightRig rig="balanced" dir="t">
                <a:rot lat="0" lon="0" rev="4200000"/>
              </a:lightRig>
            </a:scene3d>
            <a:sp3d extrusionH="57150" prstMaterial="metal">
              <a:bevelT w="25400" h="12700" prst="softRound"/>
            </a:sp3d>
          </a:bodyPr>
          <a:lstStyle>
            <a:lvl1pPr marL="0" indent="0">
              <a:buNone/>
              <a:defRPr sz="1400" b="0" kern="1200">
                <a:solidFill>
                  <a:schemeClr val="tx1">
                    <a:lumMod val="65000"/>
                    <a:lumOff val="35000"/>
                  </a:schemeClr>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Clr>
                <a:schemeClr val="bg1">
                  <a:lumMod val="65000"/>
                </a:schemeClr>
              </a:buClr>
              <a:buSzPct val="80000"/>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B020CC09-63A2-4DA5-8F79-908640274CD9}" type="datetime1">
              <a:rPr lang="fr-BE" smtClean="0"/>
              <a:pPr/>
              <a:t>30/11/2010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BA0F472-531B-42C5-82E9-E42BB899C915}"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4" name="Group 14"/>
          <p:cNvGrpSpPr/>
          <p:nvPr/>
        </p:nvGrpSpPr>
        <p:grpSpPr>
          <a:xfrm>
            <a:off x="1371600" y="1143000"/>
            <a:ext cx="7772400" cy="5715000"/>
            <a:chOff x="1371600" y="1143000"/>
            <a:chExt cx="7772400" cy="5715000"/>
          </a:xfrm>
        </p:grpSpPr>
        <p:sp>
          <p:nvSpPr>
            <p:cNvPr id="11" name="Rectangle 10"/>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Rectangle 13"/>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Rectangle 11"/>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Rectangle 9"/>
          <p:cNvSpPr/>
          <p:nvPr/>
        </p:nvSpPr>
        <p:spPr>
          <a:xfrm>
            <a:off x="0" y="0"/>
            <a:ext cx="777240"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2057400" y="1828800"/>
            <a:ext cx="6400800" cy="4544704"/>
          </a:xfrm>
          <a:prstGeom prst="rect">
            <a:avLst/>
          </a:prstGeom>
        </p:spPr>
        <p:txBody>
          <a:bodyPr vert="horz" lIns="91440" tIns="45720" rIns="91440" bIns="45720" rtlCol="0">
            <a:normAutofit/>
            <a:scene3d>
              <a:camera prst="orthographicFront"/>
              <a:lightRig rig="balanced" dir="t">
                <a:rot lat="0" lon="0" rev="4200000"/>
              </a:lightRig>
            </a:scene3d>
            <a:sp3d extrusionH="31750" prstMaterial="metal">
              <a:bevelT w="25400" h="12700" prst="softRound"/>
            </a:sp3d>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6" name="Slide Number Placeholder 5"/>
          <p:cNvSpPr>
            <a:spLocks noGrp="1"/>
          </p:cNvSpPr>
          <p:nvPr>
            <p:ph type="sldNum" sz="quarter" idx="4"/>
          </p:nvPr>
        </p:nvSpPr>
        <p:spPr>
          <a:xfrm>
            <a:off x="8778240" y="6574536"/>
            <a:ext cx="365760" cy="274320"/>
          </a:xfrm>
          <a:prstGeom prst="rect">
            <a:avLst/>
          </a:prstGeom>
        </p:spPr>
        <p:txBody>
          <a:bodyPr vert="horz" lIns="45720" tIns="45720" rIns="45720" bIns="45720" rtlCol="0" anchor="ctr"/>
          <a:lstStyle>
            <a:lvl1pPr algn="r">
              <a:defRPr sz="1200">
                <a:solidFill>
                  <a:schemeClr val="tx1">
                    <a:lumMod val="50000"/>
                    <a:lumOff val="50000"/>
                  </a:schemeClr>
                </a:solidFill>
              </a:defRPr>
            </a:lvl1pPr>
          </a:lstStyle>
          <a:p>
            <a:fld id="{EBA0F472-531B-42C5-82E9-E42BB899C915}" type="slidenum">
              <a:rPr lang="fr-BE" smtClean="0"/>
              <a:pPr/>
              <a:t>‹N°›</a:t>
            </a:fld>
            <a:endParaRPr lang="fr-BE"/>
          </a:p>
        </p:txBody>
      </p:sp>
      <p:cxnSp>
        <p:nvCxnSpPr>
          <p:cNvPr id="9" name="Straight Connector 8"/>
          <p:cNvCxnSpPr/>
          <p:nvPr/>
        </p:nvCxnSpPr>
        <p:spPr>
          <a:xfrm rot="5400000">
            <a:off x="-2667000" y="3429000"/>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2"/>
          </p:nvPr>
        </p:nvSpPr>
        <p:spPr>
          <a:xfrm>
            <a:off x="6553200" y="6574536"/>
            <a:ext cx="2133600" cy="27432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fld id="{8B2A019D-BDC9-4112-9857-68C899779E3A}" type="datetime1">
              <a:rPr lang="fr-BE" smtClean="0"/>
              <a:pPr/>
              <a:t>30/11/2010</a:t>
            </a:fld>
            <a:endParaRPr lang="fr-BE"/>
          </a:p>
        </p:txBody>
      </p:sp>
      <p:sp>
        <p:nvSpPr>
          <p:cNvPr id="17" name="Footer Placeholder 16"/>
          <p:cNvSpPr>
            <a:spLocks noGrp="1"/>
          </p:cNvSpPr>
          <p:nvPr>
            <p:ph type="ftr" sz="quarter" idx="3"/>
          </p:nvPr>
        </p:nvSpPr>
        <p:spPr>
          <a:xfrm>
            <a:off x="1828800" y="6574536"/>
            <a:ext cx="2895600" cy="27432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endParaRPr lang="fr-BE"/>
          </a:p>
        </p:txBody>
      </p:sp>
      <p:sp>
        <p:nvSpPr>
          <p:cNvPr id="2" name="Title Placeholder 1"/>
          <p:cNvSpPr>
            <a:spLocks noGrp="1"/>
          </p:cNvSpPr>
          <p:nvPr>
            <p:ph type="title"/>
          </p:nvPr>
        </p:nvSpPr>
        <p:spPr>
          <a:xfrm rot="16200000">
            <a:off x="-2660177" y="3005919"/>
            <a:ext cx="6248400" cy="846161"/>
          </a:xfrm>
          <a:prstGeom prst="rect">
            <a:avLst/>
          </a:prstGeom>
        </p:spPr>
        <p:txBody>
          <a:bodyPr vert="horz" lIns="91440" tIns="45720" rIns="91440" bIns="45720" rtlCol="0" anchor="b" anchorCtr="0">
            <a:noAutofit/>
          </a:bodyPr>
          <a:lstStyle/>
          <a:p>
            <a:r>
              <a:rPr lang="fr-FR" smtClean="0"/>
              <a:t>Cliquez pour modifier le style du titre</a:t>
            </a:r>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spcBef>
          <a:spcPct val="0"/>
        </a:spcBef>
        <a:buNone/>
        <a:defRPr sz="4000" kern="1200">
          <a:solidFill>
            <a:schemeClr val="tx1">
              <a:lumMod val="75000"/>
              <a:lumOff val="25000"/>
            </a:schemeClr>
          </a:solidFill>
          <a:effectLst>
            <a:innerShdw blurRad="63500">
              <a:srgbClr val="F1F1F1"/>
            </a:innerShdw>
          </a:effectLst>
          <a:latin typeface="+mj-lt"/>
          <a:ea typeface="+mj-ea"/>
          <a:cs typeface="+mj-cs"/>
        </a:defRPr>
      </a:lvl1pPr>
    </p:titleStyle>
    <p:bodyStyle>
      <a:lvl1pPr marL="342900" indent="-342900" algn="l" defTabSz="914400" rtl="0" eaLnBrk="1" latinLnBrk="0" hangingPunct="1">
        <a:spcBef>
          <a:spcPts val="1500"/>
        </a:spcBef>
        <a:buClr>
          <a:schemeClr val="tx1">
            <a:lumMod val="50000"/>
            <a:lumOff val="50000"/>
          </a:schemeClr>
        </a:buClr>
        <a:buSzPct val="80000"/>
        <a:buFont typeface="Wingdings 2" pitchFamily="18" charset="2"/>
        <a:buChar char=""/>
        <a:defRPr sz="2000" b="0" kern="1200">
          <a:solidFill>
            <a:schemeClr val="tx1">
              <a:lumMod val="65000"/>
              <a:lumOff val="35000"/>
            </a:schemeClr>
          </a:solidFill>
          <a:effectLst/>
          <a:latin typeface="+mn-lt"/>
          <a:ea typeface="+mn-ea"/>
          <a:cs typeface="+mn-cs"/>
        </a:defRPr>
      </a:lvl1pPr>
      <a:lvl2pPr marL="682625" indent="-3413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2pPr>
      <a:lvl3pPr marL="1023938" indent="-3413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3pPr>
      <a:lvl4pPr marL="1377950" indent="-3540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4pPr>
      <a:lvl5pPr marL="1719263" indent="-3413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1268760"/>
            <a:ext cx="6440760" cy="2403699"/>
          </a:xfrm>
        </p:spPr>
        <p:txBody>
          <a:bodyPr/>
          <a:lstStyle/>
          <a:p>
            <a:r>
              <a:rPr lang="fr-BE" dirty="0" smtClean="0"/>
              <a:t>AFFECTIVITE</a:t>
            </a:r>
            <a:br>
              <a:rPr lang="fr-BE" dirty="0" smtClean="0"/>
            </a:br>
            <a:r>
              <a:rPr lang="fr-BE" dirty="0" smtClean="0"/>
              <a:t>SEXUALITE</a:t>
            </a:r>
            <a:br>
              <a:rPr lang="fr-BE" dirty="0" smtClean="0"/>
            </a:br>
            <a:r>
              <a:rPr lang="fr-BE" dirty="0" smtClean="0"/>
              <a:t>&amp;</a:t>
            </a:r>
            <a:br>
              <a:rPr lang="fr-BE" dirty="0" smtClean="0"/>
            </a:br>
            <a:r>
              <a:rPr lang="fr-BE" dirty="0" smtClean="0"/>
              <a:t>HANDICAP MENTAL</a:t>
            </a:r>
            <a:endParaRPr lang="fr-BE" dirty="0"/>
          </a:p>
        </p:txBody>
      </p:sp>
      <p:sp>
        <p:nvSpPr>
          <p:cNvPr id="3" name="Sous-titre 2"/>
          <p:cNvSpPr>
            <a:spLocks noGrp="1"/>
          </p:cNvSpPr>
          <p:nvPr>
            <p:ph type="subTitle" idx="1"/>
          </p:nvPr>
        </p:nvSpPr>
        <p:spPr/>
        <p:txBody>
          <a:bodyPr/>
          <a:lstStyle/>
          <a:p>
            <a:endParaRPr lang="fr-BE" dirty="0" smtClean="0"/>
          </a:p>
          <a:p>
            <a:endParaRPr lang="fr-BE" dirty="0" smtClean="0"/>
          </a:p>
          <a:p>
            <a:r>
              <a:rPr lang="fr-BE" dirty="0" smtClean="0"/>
              <a:t>Jean-Luc Wasmes 2010</a:t>
            </a:r>
            <a:endParaRPr lang="fr-BE" dirty="0"/>
          </a:p>
        </p:txBody>
      </p:sp>
      <p:sp>
        <p:nvSpPr>
          <p:cNvPr id="5" name="Espace réservé du numéro de diapositive 4"/>
          <p:cNvSpPr>
            <a:spLocks noGrp="1"/>
          </p:cNvSpPr>
          <p:nvPr>
            <p:ph type="sldNum" sz="quarter" idx="12"/>
          </p:nvPr>
        </p:nvSpPr>
        <p:spPr/>
        <p:txBody>
          <a:bodyPr/>
          <a:lstStyle/>
          <a:p>
            <a:fld id="{EBA0F472-531B-42C5-82E9-E42BB899C915}" type="slidenum">
              <a:rPr lang="fr-BE" smtClean="0"/>
              <a:pPr/>
              <a:t>1</a:t>
            </a:fld>
            <a:endParaRPr lang="fr-B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10</a:t>
            </a:fld>
            <a:endParaRPr lang="fr-BE"/>
          </a:p>
        </p:txBody>
      </p:sp>
      <p:sp>
        <p:nvSpPr>
          <p:cNvPr id="8" name="ZoneTexte 7"/>
          <p:cNvSpPr txBox="1"/>
          <p:nvPr/>
        </p:nvSpPr>
        <p:spPr>
          <a:xfrm>
            <a:off x="1835696" y="1916832"/>
            <a:ext cx="2952328" cy="2677656"/>
          </a:xfrm>
          <a:prstGeom prst="rect">
            <a:avLst/>
          </a:prstGeom>
          <a:noFill/>
        </p:spPr>
        <p:txBody>
          <a:bodyPr wrap="square" rtlCol="0">
            <a:spAutoFit/>
          </a:bodyPr>
          <a:lstStyle/>
          <a:p>
            <a:r>
              <a:rPr lang="fr-BE" sz="2400" dirty="0" smtClean="0"/>
              <a:t>Il s’agissait aussi d’accorder aux personnes à handicap le droit, dans certaines circonstances, de dire non.  </a:t>
            </a:r>
            <a:endParaRPr lang="fr-BE" sz="2400" dirty="0"/>
          </a:p>
        </p:txBody>
      </p:sp>
      <p:pic>
        <p:nvPicPr>
          <p:cNvPr id="31746" name="Picture 2" descr="http://www.edf-gdf-loire-cgt.com/modules/icontent/inPages/accueil/images/constitution/non-baise.jpg"/>
          <p:cNvPicPr>
            <a:picLocks noChangeAspect="1" noChangeArrowheads="1"/>
          </p:cNvPicPr>
          <p:nvPr/>
        </p:nvPicPr>
        <p:blipFill>
          <a:blip r:embed="rId3" cstate="print"/>
          <a:srcRect/>
          <a:stretch>
            <a:fillRect/>
          </a:stretch>
        </p:blipFill>
        <p:spPr bwMode="auto">
          <a:xfrm>
            <a:off x="5004048" y="1916832"/>
            <a:ext cx="3563323" cy="46531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11</a:t>
            </a:fld>
            <a:endParaRPr lang="fr-BE"/>
          </a:p>
        </p:txBody>
      </p:sp>
      <p:sp>
        <p:nvSpPr>
          <p:cNvPr id="8" name="ZoneTexte 7"/>
          <p:cNvSpPr txBox="1"/>
          <p:nvPr/>
        </p:nvSpPr>
        <p:spPr>
          <a:xfrm>
            <a:off x="5220072" y="1484784"/>
            <a:ext cx="3456384" cy="3416320"/>
          </a:xfrm>
          <a:prstGeom prst="rect">
            <a:avLst/>
          </a:prstGeom>
          <a:noFill/>
        </p:spPr>
        <p:txBody>
          <a:bodyPr wrap="square" rtlCol="0">
            <a:spAutoFit/>
          </a:bodyPr>
          <a:lstStyle/>
          <a:p>
            <a:r>
              <a:rPr lang="fr-BE" sz="2400" dirty="0" smtClean="0"/>
              <a:t>Sur cette base et pour lutter contre l’impérialisme de la normalité, un nouveau courant d’idées vit le jour dans les années 90 ; celui de qualité de vie.  </a:t>
            </a:r>
            <a:endParaRPr lang="fr-BE" sz="2400" dirty="0"/>
          </a:p>
        </p:txBody>
      </p:sp>
      <p:pic>
        <p:nvPicPr>
          <p:cNvPr id="7" name="Image 6" descr="Webphotos 2010 009.jpg"/>
          <p:cNvPicPr>
            <a:picLocks noChangeAspect="1"/>
          </p:cNvPicPr>
          <p:nvPr/>
        </p:nvPicPr>
        <p:blipFill>
          <a:blip r:embed="rId3" cstate="print"/>
          <a:stretch>
            <a:fillRect/>
          </a:stretch>
        </p:blipFill>
        <p:spPr>
          <a:xfrm>
            <a:off x="1691680" y="1484784"/>
            <a:ext cx="3357590" cy="50552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0.gstatic.com/images?q=tbn:095MNTxViBkqpM:http://aajimmy.ngeblogs.com/2009/files/2009/11/Groep-en-individu_iStock_000005822932XSmall.jpg&amp;t=1"/>
          <p:cNvPicPr>
            <a:picLocks noChangeAspect="1" noChangeArrowheads="1"/>
          </p:cNvPicPr>
          <p:nvPr/>
        </p:nvPicPr>
        <p:blipFill>
          <a:blip r:embed="rId3" cstate="print"/>
          <a:srcRect/>
          <a:stretch>
            <a:fillRect/>
          </a:stretch>
        </p:blipFill>
        <p:spPr bwMode="auto">
          <a:xfrm>
            <a:off x="4929190" y="4000228"/>
            <a:ext cx="3611824" cy="2705383"/>
          </a:xfrm>
          <a:prstGeom prst="rect">
            <a:avLst/>
          </a:prstGeom>
          <a:noFill/>
        </p:spPr>
      </p:pic>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12</a:t>
            </a:fld>
            <a:endParaRPr lang="fr-BE"/>
          </a:p>
        </p:txBody>
      </p:sp>
      <p:sp>
        <p:nvSpPr>
          <p:cNvPr id="8" name="ZoneTexte 7"/>
          <p:cNvSpPr txBox="1"/>
          <p:nvPr/>
        </p:nvSpPr>
        <p:spPr>
          <a:xfrm>
            <a:off x="1428728" y="1071546"/>
            <a:ext cx="7286676" cy="3046988"/>
          </a:xfrm>
          <a:prstGeom prst="rect">
            <a:avLst/>
          </a:prstGeom>
          <a:noFill/>
        </p:spPr>
        <p:txBody>
          <a:bodyPr wrap="square" rtlCol="0">
            <a:spAutoFit/>
          </a:bodyPr>
          <a:lstStyle/>
          <a:p>
            <a:r>
              <a:rPr lang="fr-BE" sz="2400" dirty="0" smtClean="0"/>
              <a:t>Ce concept se veut centré sur l’individu bien plus que le groupe. </a:t>
            </a:r>
          </a:p>
          <a:p>
            <a:r>
              <a:rPr lang="fr-BE" sz="2400" dirty="0" smtClean="0"/>
              <a:t>Ce qui fait la qualité de vie de chacun peut prendre des allures très différentes. Globalement, fort nombreuses sont les personnes pour qui une vie sexuelle épanouie apparaît comme importante </a:t>
            </a:r>
            <a:r>
              <a:rPr lang="fr-BE" sz="2400" dirty="0" smtClean="0"/>
              <a:t>mais </a:t>
            </a:r>
            <a:r>
              <a:rPr lang="fr-BE" sz="2400" dirty="0" smtClean="0"/>
              <a:t>les formes de satisfactions sont fort individuelles. </a:t>
            </a:r>
            <a:endParaRPr lang="fr-BE"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13</a:t>
            </a:fld>
            <a:endParaRPr lang="fr-BE"/>
          </a:p>
        </p:txBody>
      </p:sp>
      <p:sp>
        <p:nvSpPr>
          <p:cNvPr id="8" name="ZoneTexte 7"/>
          <p:cNvSpPr txBox="1"/>
          <p:nvPr/>
        </p:nvSpPr>
        <p:spPr>
          <a:xfrm>
            <a:off x="1428728" y="1052736"/>
            <a:ext cx="7500990" cy="1938992"/>
          </a:xfrm>
          <a:prstGeom prst="rect">
            <a:avLst/>
          </a:prstGeom>
          <a:noFill/>
        </p:spPr>
        <p:txBody>
          <a:bodyPr wrap="square" rtlCol="0">
            <a:spAutoFit/>
          </a:bodyPr>
          <a:lstStyle/>
          <a:p>
            <a:r>
              <a:rPr lang="fr-BE" sz="2400" dirty="0" smtClean="0"/>
              <a:t>Beaucoup d’ intervenants </a:t>
            </a:r>
            <a:r>
              <a:rPr lang="fr-BE" sz="2400" dirty="0" smtClean="0"/>
              <a:t>se targuent d’avoir assimilé ces concepts pédagogiques – on les retrouve </a:t>
            </a:r>
            <a:r>
              <a:rPr lang="fr-BE" sz="2400" dirty="0" smtClean="0"/>
              <a:t>souvent </a:t>
            </a:r>
            <a:r>
              <a:rPr lang="fr-BE" sz="2400" dirty="0" smtClean="0"/>
              <a:t>écrit dans les projets institutionnels –  mais bien peu les </a:t>
            </a:r>
            <a:r>
              <a:rPr lang="fr-BE" sz="2400" dirty="0" smtClean="0"/>
              <a:t>appliquent, </a:t>
            </a:r>
            <a:r>
              <a:rPr lang="fr-BE" sz="2400" dirty="0" smtClean="0"/>
              <a:t>surtout dans le domaine de la sexualité. </a:t>
            </a:r>
            <a:endParaRPr lang="fr-BE" sz="2400" dirty="0"/>
          </a:p>
        </p:txBody>
      </p:sp>
      <p:pic>
        <p:nvPicPr>
          <p:cNvPr id="38915" name="Picture 3" descr="D:\Users\La Maisonnée JLW\Documents\DATA PORTA\JLW\Formations\Handicap et sexualite\parlons-sexe-sexualite-etudie-L-1.jpg"/>
          <p:cNvPicPr>
            <a:picLocks noChangeAspect="1" noChangeArrowheads="1"/>
          </p:cNvPicPr>
          <p:nvPr/>
        </p:nvPicPr>
        <p:blipFill>
          <a:blip r:embed="rId3" cstate="print"/>
          <a:srcRect/>
          <a:stretch>
            <a:fillRect/>
          </a:stretch>
        </p:blipFill>
        <p:spPr bwMode="auto">
          <a:xfrm>
            <a:off x="3428992" y="3000372"/>
            <a:ext cx="3505086" cy="366712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14</a:t>
            </a:fld>
            <a:endParaRPr lang="fr-BE"/>
          </a:p>
        </p:txBody>
      </p:sp>
      <p:sp>
        <p:nvSpPr>
          <p:cNvPr id="8" name="ZoneTexte 7"/>
          <p:cNvSpPr txBox="1"/>
          <p:nvPr/>
        </p:nvSpPr>
        <p:spPr>
          <a:xfrm>
            <a:off x="1357290" y="1268760"/>
            <a:ext cx="7643866" cy="1938992"/>
          </a:xfrm>
          <a:prstGeom prst="rect">
            <a:avLst/>
          </a:prstGeom>
          <a:noFill/>
        </p:spPr>
        <p:txBody>
          <a:bodyPr wrap="square" rtlCol="0">
            <a:spAutoFit/>
          </a:bodyPr>
          <a:lstStyle/>
          <a:p>
            <a:r>
              <a:rPr lang="fr-BE" sz="2400" dirty="0" smtClean="0"/>
              <a:t>La plupart du temps la personne à handicap est dite par les professionnels comme résidant chez-elle, en institution. Dans les faits, nous constatons, bien souvent,  que ce n’est </a:t>
            </a:r>
            <a:r>
              <a:rPr lang="fr-BE" sz="2400" dirty="0" smtClean="0"/>
              <a:t>pas, réellement</a:t>
            </a:r>
            <a:r>
              <a:rPr lang="fr-BE" sz="2400" dirty="0" smtClean="0"/>
              <a:t>, le cas. </a:t>
            </a:r>
            <a:endParaRPr lang="fr-BE" sz="2400" dirty="0"/>
          </a:p>
        </p:txBody>
      </p:sp>
      <p:pic>
        <p:nvPicPr>
          <p:cNvPr id="40962" name="Picture 2" descr="http://www.ramdamwittenheim.fr/photos/lectures/RUILLIER%20ICI%20C%20EST%20CHEZ%20MOI.jpg"/>
          <p:cNvPicPr>
            <a:picLocks noChangeAspect="1" noChangeArrowheads="1"/>
          </p:cNvPicPr>
          <p:nvPr/>
        </p:nvPicPr>
        <p:blipFill>
          <a:blip r:embed="rId3" cstate="print">
            <a:lum contrast="40000"/>
          </a:blip>
          <a:srcRect l="13230" t="9248" r="5501"/>
          <a:stretch>
            <a:fillRect/>
          </a:stretch>
        </p:blipFill>
        <p:spPr bwMode="auto">
          <a:xfrm>
            <a:off x="4857753" y="2966768"/>
            <a:ext cx="3997072" cy="36489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15</a:t>
            </a:fld>
            <a:endParaRPr lang="fr-BE"/>
          </a:p>
        </p:txBody>
      </p:sp>
      <p:pic>
        <p:nvPicPr>
          <p:cNvPr id="46082" name="Picture 2" descr="http://blueox.files.wordpress.com/2010/01/uterus_plush_toy.jpg"/>
          <p:cNvPicPr>
            <a:picLocks noChangeAspect="1" noChangeArrowheads="1"/>
          </p:cNvPicPr>
          <p:nvPr/>
        </p:nvPicPr>
        <p:blipFill>
          <a:blip r:embed="rId3" cstate="print"/>
          <a:srcRect/>
          <a:stretch>
            <a:fillRect/>
          </a:stretch>
        </p:blipFill>
        <p:spPr bwMode="auto">
          <a:xfrm>
            <a:off x="3131840" y="2132856"/>
            <a:ext cx="5715000" cy="4581525"/>
          </a:xfrm>
          <a:prstGeom prst="rect">
            <a:avLst/>
          </a:prstGeom>
          <a:noFill/>
        </p:spPr>
      </p:pic>
      <p:sp>
        <p:nvSpPr>
          <p:cNvPr id="8" name="ZoneTexte 7"/>
          <p:cNvSpPr txBox="1"/>
          <p:nvPr/>
        </p:nvSpPr>
        <p:spPr>
          <a:xfrm>
            <a:off x="1403648" y="1124744"/>
            <a:ext cx="7344816" cy="1200329"/>
          </a:xfrm>
          <a:prstGeom prst="rect">
            <a:avLst/>
          </a:prstGeom>
          <a:noFill/>
        </p:spPr>
        <p:txBody>
          <a:bodyPr wrap="square" rtlCol="0">
            <a:spAutoFit/>
          </a:bodyPr>
          <a:lstStyle/>
          <a:p>
            <a:r>
              <a:rPr lang="fr-BE" sz="2400" dirty="0" smtClean="0"/>
              <a:t>Un certain nombre  d’ailleurs réside toujours, bien que devenu adulte, dans le monumental utérus familial</a:t>
            </a:r>
            <a:endParaRPr lang="fr-BE"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16</a:t>
            </a:fld>
            <a:endParaRPr lang="fr-BE"/>
          </a:p>
        </p:txBody>
      </p:sp>
      <p:sp>
        <p:nvSpPr>
          <p:cNvPr id="8" name="ZoneTexte 7"/>
          <p:cNvSpPr txBox="1"/>
          <p:nvPr/>
        </p:nvSpPr>
        <p:spPr>
          <a:xfrm>
            <a:off x="1691680" y="1772816"/>
            <a:ext cx="7200800" cy="4154984"/>
          </a:xfrm>
          <a:prstGeom prst="rect">
            <a:avLst/>
          </a:prstGeom>
          <a:noFill/>
        </p:spPr>
        <p:txBody>
          <a:bodyPr wrap="square" rtlCol="0">
            <a:spAutoFit/>
          </a:bodyPr>
          <a:lstStyle/>
          <a:p>
            <a:r>
              <a:rPr lang="fr-BE" sz="2400" dirty="0" smtClean="0"/>
              <a:t>Dans bien des cas, il paraît aujourd’hui encore impossible aux éducateurs et parents de tendre l’oreille aux besoins et désirs, légalement admissibles, des personnes adultes à handicap. Nos phantasmes, sans doute, nos peurs surtout, nos méconnaissances aussi nous empêchent encore de leur venir en aide, de les accompagner dans le respect de chacun, en toute légalité, vers la satisfaction de ce besoin humain, fondateur de la vie, qu’est la sexualité.</a:t>
            </a:r>
            <a:endParaRPr lang="fr-BE"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17</a:t>
            </a:fld>
            <a:endParaRPr lang="fr-BE"/>
          </a:p>
        </p:txBody>
      </p:sp>
      <p:sp>
        <p:nvSpPr>
          <p:cNvPr id="8" name="ZoneTexte 7"/>
          <p:cNvSpPr txBox="1"/>
          <p:nvPr/>
        </p:nvSpPr>
        <p:spPr>
          <a:xfrm>
            <a:off x="899592" y="1196752"/>
            <a:ext cx="2952328" cy="4893647"/>
          </a:xfrm>
          <a:prstGeom prst="rect">
            <a:avLst/>
          </a:prstGeom>
          <a:noFill/>
        </p:spPr>
        <p:txBody>
          <a:bodyPr wrap="square" rtlCol="0">
            <a:spAutoFit/>
          </a:bodyPr>
          <a:lstStyle/>
          <a:p>
            <a:r>
              <a:rPr lang="fr-BE" sz="2400" dirty="0" smtClean="0"/>
              <a:t>Plutôt que de pointer les incompétences, structurons les projets individuels à partir des compétences, des besoins, des désirs de chacune des personnes à handicap pour lesquelles nous travaillons. </a:t>
            </a:r>
            <a:endParaRPr lang="fr-BE" sz="2400" dirty="0"/>
          </a:p>
        </p:txBody>
      </p:sp>
      <p:pic>
        <p:nvPicPr>
          <p:cNvPr id="48132" name="Picture 4" descr="http://francois.muller.free.fr/diversifier/IMAGES/BESOIN1.jpg"/>
          <p:cNvPicPr>
            <a:picLocks noChangeAspect="1" noChangeArrowheads="1"/>
          </p:cNvPicPr>
          <p:nvPr/>
        </p:nvPicPr>
        <p:blipFill>
          <a:blip r:embed="rId3" cstate="print"/>
          <a:srcRect/>
          <a:stretch>
            <a:fillRect/>
          </a:stretch>
        </p:blipFill>
        <p:spPr bwMode="auto">
          <a:xfrm>
            <a:off x="3942050" y="620688"/>
            <a:ext cx="5021744" cy="583264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18</a:t>
            </a:fld>
            <a:endParaRPr lang="fr-BE"/>
          </a:p>
        </p:txBody>
      </p:sp>
      <p:sp>
        <p:nvSpPr>
          <p:cNvPr id="8" name="ZoneTexte 7"/>
          <p:cNvSpPr txBox="1"/>
          <p:nvPr/>
        </p:nvSpPr>
        <p:spPr>
          <a:xfrm>
            <a:off x="1331640" y="1196752"/>
            <a:ext cx="2952328" cy="4893647"/>
          </a:xfrm>
          <a:prstGeom prst="rect">
            <a:avLst/>
          </a:prstGeom>
          <a:noFill/>
        </p:spPr>
        <p:txBody>
          <a:bodyPr wrap="square" rtlCol="0">
            <a:spAutoFit/>
          </a:bodyPr>
          <a:lstStyle/>
          <a:p>
            <a:r>
              <a:rPr lang="fr-BE" sz="2400" dirty="0" smtClean="0"/>
              <a:t>A l’aune de la déontologie, du respect individuel, des lois en vigueur, respectons leurs droits fondamentaux et aidons les à améliorer leur amour propre, à atteindre leurs objectifs.</a:t>
            </a:r>
            <a:endParaRPr lang="fr-BE" sz="2400" dirty="0"/>
          </a:p>
        </p:txBody>
      </p:sp>
      <p:pic>
        <p:nvPicPr>
          <p:cNvPr id="52226" name="Picture 2" descr="http://associations-v2beta.paris.fr/searchasso/image?resource_type=searchasso_image&amp;id=2189"/>
          <p:cNvPicPr>
            <a:picLocks noChangeAspect="1" noChangeArrowheads="1"/>
          </p:cNvPicPr>
          <p:nvPr/>
        </p:nvPicPr>
        <p:blipFill>
          <a:blip r:embed="rId3" cstate="print">
            <a:lum bright="30000" contrast="10000"/>
          </a:blip>
          <a:srcRect/>
          <a:stretch>
            <a:fillRect/>
          </a:stretch>
        </p:blipFill>
        <p:spPr bwMode="auto">
          <a:xfrm>
            <a:off x="4283968" y="548680"/>
            <a:ext cx="4572000" cy="6096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19</a:t>
            </a:fld>
            <a:endParaRPr lang="fr-BE"/>
          </a:p>
        </p:txBody>
      </p:sp>
      <p:sp>
        <p:nvSpPr>
          <p:cNvPr id="8" name="ZoneTexte 7"/>
          <p:cNvSpPr txBox="1"/>
          <p:nvPr/>
        </p:nvSpPr>
        <p:spPr>
          <a:xfrm>
            <a:off x="1331640" y="1196753"/>
            <a:ext cx="3528392" cy="2677656"/>
          </a:xfrm>
          <a:prstGeom prst="rect">
            <a:avLst/>
          </a:prstGeom>
          <a:noFill/>
        </p:spPr>
        <p:txBody>
          <a:bodyPr wrap="square" rtlCol="0">
            <a:spAutoFit/>
          </a:bodyPr>
          <a:lstStyle/>
          <a:p>
            <a:r>
              <a:rPr lang="fr-BE" sz="2400" dirty="0" smtClean="0"/>
              <a:t>Soyons leurs avocats pour le respect de leurs droits et aussi leurs formateurs en matière de responsabilité individuelle. </a:t>
            </a:r>
            <a:endParaRPr lang="fr-BE" sz="2400" dirty="0"/>
          </a:p>
        </p:txBody>
      </p:sp>
      <p:pic>
        <p:nvPicPr>
          <p:cNvPr id="7" name="Image 6" descr="Webphotos 2010 022.jpg"/>
          <p:cNvPicPr>
            <a:picLocks noChangeAspect="1"/>
          </p:cNvPicPr>
          <p:nvPr/>
        </p:nvPicPr>
        <p:blipFill>
          <a:blip r:embed="rId3" cstate="print"/>
          <a:stretch>
            <a:fillRect/>
          </a:stretch>
        </p:blipFill>
        <p:spPr>
          <a:xfrm>
            <a:off x="4788024" y="1268760"/>
            <a:ext cx="4051404" cy="5400600"/>
          </a:xfrm>
          <a:prstGeom prst="rect">
            <a:avLst/>
          </a:prstGeom>
        </p:spPr>
      </p:pic>
      <p:sp>
        <p:nvSpPr>
          <p:cNvPr id="9" name="ZoneTexte 8"/>
          <p:cNvSpPr txBox="1"/>
          <p:nvPr/>
        </p:nvSpPr>
        <p:spPr>
          <a:xfrm>
            <a:off x="5148064" y="5949280"/>
            <a:ext cx="3600400" cy="646331"/>
          </a:xfrm>
          <a:prstGeom prst="rect">
            <a:avLst/>
          </a:prstGeom>
          <a:noFill/>
        </p:spPr>
        <p:txBody>
          <a:bodyPr wrap="square" rtlCol="0">
            <a:spAutoFit/>
          </a:bodyPr>
          <a:lstStyle/>
          <a:p>
            <a:pPr algn="ctr"/>
            <a:r>
              <a:rPr lang="fr-BE" b="1" dirty="0" smtClean="0">
                <a:solidFill>
                  <a:schemeClr val="tx2">
                    <a:lumMod val="40000"/>
                    <a:lumOff val="60000"/>
                  </a:schemeClr>
                </a:solidFill>
              </a:rPr>
              <a:t>Handicap mental,</a:t>
            </a:r>
          </a:p>
          <a:p>
            <a:pPr algn="ctr"/>
            <a:r>
              <a:rPr lang="fr-BE" b="1" dirty="0" smtClean="0">
                <a:solidFill>
                  <a:schemeClr val="tx2">
                    <a:lumMod val="40000"/>
                    <a:lumOff val="60000"/>
                  </a:schemeClr>
                </a:solidFill>
              </a:rPr>
              <a:t>crime ou châtiment ?</a:t>
            </a:r>
            <a:endParaRPr lang="fr-BE" b="1"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pic>
        <p:nvPicPr>
          <p:cNvPr id="4" name="Picture 8" descr="C:\DATA\JLW\Formations\Handicap Mental\HM.jpg"/>
          <p:cNvPicPr>
            <a:picLocks noGrp="1" noChangeAspect="1" noChangeArrowheads="1"/>
          </p:cNvPicPr>
          <p:nvPr>
            <p:ph idx="1"/>
          </p:nvPr>
        </p:nvPicPr>
        <p:blipFill>
          <a:blip r:embed="rId3" cstate="print"/>
          <a:srcRect/>
          <a:stretch>
            <a:fillRect/>
          </a:stretch>
        </p:blipFill>
        <p:spPr bwMode="auto">
          <a:xfrm>
            <a:off x="4337784" y="1628800"/>
            <a:ext cx="4357119" cy="4977061"/>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EBA0F472-531B-42C5-82E9-E42BB899C915}" type="slidenum">
              <a:rPr lang="fr-BE" smtClean="0"/>
              <a:pPr/>
              <a:t>2</a:t>
            </a:fld>
            <a:endParaRPr lang="fr-BE"/>
          </a:p>
        </p:txBody>
      </p:sp>
      <p:sp>
        <p:nvSpPr>
          <p:cNvPr id="7" name="ZoneTexte 6"/>
          <p:cNvSpPr txBox="1"/>
          <p:nvPr/>
        </p:nvSpPr>
        <p:spPr>
          <a:xfrm>
            <a:off x="1043608" y="1124744"/>
            <a:ext cx="3168352" cy="4524315"/>
          </a:xfrm>
          <a:prstGeom prst="rect">
            <a:avLst/>
          </a:prstGeom>
          <a:noFill/>
        </p:spPr>
        <p:txBody>
          <a:bodyPr wrap="square" rtlCol="0">
            <a:spAutoFit/>
          </a:bodyPr>
          <a:lstStyle/>
          <a:p>
            <a:r>
              <a:rPr lang="fr-BE" sz="2400" dirty="0"/>
              <a:t>Poussés par les valeurs de </a:t>
            </a:r>
            <a:r>
              <a:rPr lang="fr-BE" sz="2400" dirty="0" err="1"/>
              <a:t>Nirje</a:t>
            </a:r>
            <a:r>
              <a:rPr lang="fr-BE" sz="2400" dirty="0"/>
              <a:t> et son principe de normalisation, nous avons à l’aube des années 1970, proposé de rendre la vie des personnes à handicap la plus proche possible de la normale.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20</a:t>
            </a:fld>
            <a:endParaRPr lang="fr-BE"/>
          </a:p>
        </p:txBody>
      </p:sp>
      <p:sp>
        <p:nvSpPr>
          <p:cNvPr id="8" name="ZoneTexte 7"/>
          <p:cNvSpPr txBox="1"/>
          <p:nvPr/>
        </p:nvSpPr>
        <p:spPr>
          <a:xfrm>
            <a:off x="1331640" y="1196753"/>
            <a:ext cx="7560840" cy="461665"/>
          </a:xfrm>
          <a:prstGeom prst="rect">
            <a:avLst/>
          </a:prstGeom>
          <a:noFill/>
        </p:spPr>
        <p:txBody>
          <a:bodyPr wrap="square" rtlCol="0">
            <a:spAutoFit/>
          </a:bodyPr>
          <a:lstStyle/>
          <a:p>
            <a:r>
              <a:rPr lang="fr-BE" sz="2400" dirty="0" smtClean="0"/>
              <a:t>Rappelons-nous la formule de Wood. </a:t>
            </a:r>
            <a:endParaRPr lang="fr-BE" sz="2400" dirty="0"/>
          </a:p>
        </p:txBody>
      </p:sp>
      <p:pic>
        <p:nvPicPr>
          <p:cNvPr id="7" name="Image 6" descr="SCHEMA DE WOOD 1.jpg"/>
          <p:cNvPicPr>
            <a:picLocks noChangeAspect="1"/>
          </p:cNvPicPr>
          <p:nvPr/>
        </p:nvPicPr>
        <p:blipFill>
          <a:blip r:embed="rId3" cstate="print"/>
          <a:stretch>
            <a:fillRect/>
          </a:stretch>
        </p:blipFill>
        <p:spPr>
          <a:xfrm>
            <a:off x="1500166" y="2000240"/>
            <a:ext cx="7286644" cy="3066541"/>
          </a:xfrm>
          <a:prstGeom prst="rect">
            <a:avLst/>
          </a:prstGeom>
        </p:spPr>
      </p:pic>
      <p:sp>
        <p:nvSpPr>
          <p:cNvPr id="9" name="ZoneTexte 8"/>
          <p:cNvSpPr txBox="1"/>
          <p:nvPr/>
        </p:nvSpPr>
        <p:spPr>
          <a:xfrm>
            <a:off x="1357290" y="5214950"/>
            <a:ext cx="7643866" cy="1200329"/>
          </a:xfrm>
          <a:prstGeom prst="rect">
            <a:avLst/>
          </a:prstGeom>
          <a:noFill/>
        </p:spPr>
        <p:txBody>
          <a:bodyPr wrap="square" rtlCol="0">
            <a:spAutoFit/>
          </a:bodyPr>
          <a:lstStyle/>
          <a:p>
            <a:r>
              <a:rPr lang="fr-BE" sz="2400" dirty="0" smtClean="0"/>
              <a:t>Notre rôle d’intervenant consiste à aider la personne déficiente à réduire ses désavantages en lui offrant les moyens d’augmenter ses capacités . </a:t>
            </a:r>
            <a:endParaRPr lang="fr-BE"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21</a:t>
            </a:fld>
            <a:endParaRPr lang="fr-BE"/>
          </a:p>
        </p:txBody>
      </p:sp>
      <p:sp>
        <p:nvSpPr>
          <p:cNvPr id="8" name="ZoneTexte 7"/>
          <p:cNvSpPr txBox="1"/>
          <p:nvPr/>
        </p:nvSpPr>
        <p:spPr>
          <a:xfrm>
            <a:off x="1331640" y="1196753"/>
            <a:ext cx="7560840" cy="461665"/>
          </a:xfrm>
          <a:prstGeom prst="rect">
            <a:avLst/>
          </a:prstGeom>
          <a:noFill/>
        </p:spPr>
        <p:txBody>
          <a:bodyPr wrap="square" rtlCol="0">
            <a:spAutoFit/>
          </a:bodyPr>
          <a:lstStyle/>
          <a:p>
            <a:r>
              <a:rPr lang="fr-BE" sz="2400" dirty="0" smtClean="0"/>
              <a:t>Rappelons-nous la formule des 3 P. </a:t>
            </a:r>
            <a:endParaRPr lang="fr-BE" sz="2400" dirty="0"/>
          </a:p>
        </p:txBody>
      </p:sp>
      <p:sp>
        <p:nvSpPr>
          <p:cNvPr id="7" name="ZoneTexte 6"/>
          <p:cNvSpPr txBox="1"/>
          <p:nvPr/>
        </p:nvSpPr>
        <p:spPr>
          <a:xfrm>
            <a:off x="3571868" y="2071678"/>
            <a:ext cx="2143140" cy="1477328"/>
          </a:xfrm>
          <a:prstGeom prst="rect">
            <a:avLst/>
          </a:prstGeom>
          <a:noFill/>
        </p:spPr>
        <p:txBody>
          <a:bodyPr wrap="square" rtlCol="0">
            <a:spAutoFit/>
          </a:bodyPr>
          <a:lstStyle/>
          <a:p>
            <a:pPr algn="ctr"/>
            <a:r>
              <a:rPr lang="fr-BE" b="1" dirty="0" smtClean="0">
                <a:solidFill>
                  <a:srgbClr val="FF0000"/>
                </a:solidFill>
              </a:rPr>
              <a:t>PERMISSIONS</a:t>
            </a:r>
          </a:p>
          <a:p>
            <a:pPr algn="ctr"/>
            <a:r>
              <a:rPr lang="fr-BE" b="1" dirty="0" smtClean="0">
                <a:solidFill>
                  <a:srgbClr val="FF0000"/>
                </a:solidFill>
              </a:rPr>
              <a:t>+ </a:t>
            </a:r>
          </a:p>
          <a:p>
            <a:pPr algn="ctr"/>
            <a:r>
              <a:rPr lang="fr-BE" b="1" dirty="0" smtClean="0">
                <a:solidFill>
                  <a:srgbClr val="FF0000"/>
                </a:solidFill>
              </a:rPr>
              <a:t>PROTECTIONS</a:t>
            </a:r>
          </a:p>
          <a:p>
            <a:pPr algn="ctr"/>
            <a:r>
              <a:rPr lang="fr-BE" b="1" dirty="0" smtClean="0">
                <a:solidFill>
                  <a:srgbClr val="FF0000"/>
                </a:solidFill>
              </a:rPr>
              <a:t>______________</a:t>
            </a:r>
          </a:p>
          <a:p>
            <a:pPr algn="ctr"/>
            <a:r>
              <a:rPr lang="fr-BE" b="1" dirty="0" smtClean="0">
                <a:solidFill>
                  <a:schemeClr val="accent2">
                    <a:lumMod val="75000"/>
                  </a:schemeClr>
                </a:solidFill>
              </a:rPr>
              <a:t>= PUISSANCE</a:t>
            </a:r>
            <a:endParaRPr lang="fr-BE" b="1" dirty="0">
              <a:solidFill>
                <a:schemeClr val="accent2">
                  <a:lumMod val="75000"/>
                </a:schemeClr>
              </a:solidFill>
            </a:endParaRPr>
          </a:p>
        </p:txBody>
      </p:sp>
      <p:sp>
        <p:nvSpPr>
          <p:cNvPr id="9" name="Accolade fermante 8"/>
          <p:cNvSpPr/>
          <p:nvPr/>
        </p:nvSpPr>
        <p:spPr>
          <a:xfrm>
            <a:off x="5715008" y="2214554"/>
            <a:ext cx="357190" cy="71438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BE"/>
          </a:p>
        </p:txBody>
      </p:sp>
      <p:sp>
        <p:nvSpPr>
          <p:cNvPr id="10" name="Accolade fermante 9"/>
          <p:cNvSpPr/>
          <p:nvPr/>
        </p:nvSpPr>
        <p:spPr>
          <a:xfrm>
            <a:off x="5786446" y="3214686"/>
            <a:ext cx="214314" cy="357190"/>
          </a:xfrm>
          <a:prstGeom prst="rightBrace">
            <a:avLst>
              <a:gd name="adj1" fmla="val 8333"/>
              <a:gd name="adj2" fmla="val 5304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BE"/>
          </a:p>
        </p:txBody>
      </p:sp>
      <p:sp>
        <p:nvSpPr>
          <p:cNvPr id="11" name="ZoneTexte 10"/>
          <p:cNvSpPr txBox="1"/>
          <p:nvPr/>
        </p:nvSpPr>
        <p:spPr>
          <a:xfrm>
            <a:off x="6286512" y="2214554"/>
            <a:ext cx="1857388" cy="646331"/>
          </a:xfrm>
          <a:prstGeom prst="rect">
            <a:avLst/>
          </a:prstGeom>
          <a:noFill/>
        </p:spPr>
        <p:txBody>
          <a:bodyPr wrap="square" rtlCol="0">
            <a:spAutoFit/>
          </a:bodyPr>
          <a:lstStyle/>
          <a:p>
            <a:pPr algn="ctr"/>
            <a:r>
              <a:rPr lang="fr-BE" b="1" dirty="0" smtClean="0"/>
              <a:t>Intervenants,</a:t>
            </a:r>
          </a:p>
          <a:p>
            <a:pPr algn="ctr"/>
            <a:r>
              <a:rPr lang="fr-BE" b="1" dirty="0" smtClean="0"/>
              <a:t>Parents …</a:t>
            </a:r>
            <a:endParaRPr lang="fr-BE" b="1" dirty="0"/>
          </a:p>
        </p:txBody>
      </p:sp>
      <p:sp>
        <p:nvSpPr>
          <p:cNvPr id="12" name="ZoneTexte 11"/>
          <p:cNvSpPr txBox="1"/>
          <p:nvPr/>
        </p:nvSpPr>
        <p:spPr>
          <a:xfrm>
            <a:off x="6143636" y="3143248"/>
            <a:ext cx="2643206" cy="646331"/>
          </a:xfrm>
          <a:prstGeom prst="rect">
            <a:avLst/>
          </a:prstGeom>
          <a:noFill/>
        </p:spPr>
        <p:txBody>
          <a:bodyPr wrap="square" rtlCol="0">
            <a:spAutoFit/>
          </a:bodyPr>
          <a:lstStyle/>
          <a:p>
            <a:pPr algn="ctr"/>
            <a:r>
              <a:rPr lang="fr-BE" b="1" dirty="0" smtClean="0"/>
              <a:t>Personne déficiente, </a:t>
            </a:r>
          </a:p>
          <a:p>
            <a:pPr algn="ctr"/>
            <a:r>
              <a:rPr lang="fr-BE" b="1" dirty="0" smtClean="0"/>
              <a:t>enfant</a:t>
            </a:r>
            <a:endParaRPr lang="fr-BE" b="1" dirty="0"/>
          </a:p>
        </p:txBody>
      </p:sp>
      <p:sp>
        <p:nvSpPr>
          <p:cNvPr id="13" name="ZoneTexte 12"/>
          <p:cNvSpPr txBox="1"/>
          <p:nvPr/>
        </p:nvSpPr>
        <p:spPr>
          <a:xfrm>
            <a:off x="1928794" y="4357694"/>
            <a:ext cx="6786610" cy="1200329"/>
          </a:xfrm>
          <a:prstGeom prst="rect">
            <a:avLst/>
          </a:prstGeom>
          <a:noFill/>
        </p:spPr>
        <p:txBody>
          <a:bodyPr wrap="square" rtlCol="0">
            <a:spAutoFit/>
          </a:bodyPr>
          <a:lstStyle/>
          <a:p>
            <a:r>
              <a:rPr lang="fr-BE" dirty="0" smtClean="0"/>
              <a:t>Un savant dosage, adapté à chaque personne visée, de permissions et de protections de la part des intervenants pour lui permettre de « grandir », de réaliser ses besoins, voire ses désirs.</a:t>
            </a:r>
            <a:endParaRPr lang="fr-B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22</a:t>
            </a:fld>
            <a:endParaRPr lang="fr-BE"/>
          </a:p>
        </p:txBody>
      </p:sp>
      <p:sp>
        <p:nvSpPr>
          <p:cNvPr id="8" name="ZoneTexte 7"/>
          <p:cNvSpPr txBox="1"/>
          <p:nvPr/>
        </p:nvSpPr>
        <p:spPr>
          <a:xfrm>
            <a:off x="1331640" y="1196753"/>
            <a:ext cx="3811864" cy="2308324"/>
          </a:xfrm>
          <a:prstGeom prst="rect">
            <a:avLst/>
          </a:prstGeom>
          <a:noFill/>
        </p:spPr>
        <p:txBody>
          <a:bodyPr wrap="square" rtlCol="0">
            <a:spAutoFit/>
          </a:bodyPr>
          <a:lstStyle/>
          <a:p>
            <a:r>
              <a:rPr lang="fr-BE" sz="2400" dirty="0" smtClean="0"/>
              <a:t>Fini, dès lors, </a:t>
            </a:r>
            <a:r>
              <a:rPr lang="fr-BE" sz="2400" dirty="0" smtClean="0"/>
              <a:t>les réunions stériles, </a:t>
            </a:r>
            <a:r>
              <a:rPr lang="fr-BE" sz="2400" dirty="0" smtClean="0"/>
              <a:t>les commissions sans fin qui </a:t>
            </a:r>
            <a:r>
              <a:rPr lang="fr-BE" sz="2400" dirty="0" smtClean="0"/>
              <a:t>masquent juste </a:t>
            </a:r>
            <a:r>
              <a:rPr lang="fr-BE" sz="2400" dirty="0" smtClean="0"/>
              <a:t>la peur des intervenants</a:t>
            </a:r>
            <a:r>
              <a:rPr lang="fr-BE" sz="2400" dirty="0" smtClean="0"/>
              <a:t>, </a:t>
            </a:r>
            <a:r>
              <a:rPr lang="fr-BE" sz="2400" dirty="0" smtClean="0"/>
              <a:t>des parents… </a:t>
            </a:r>
            <a:endParaRPr lang="fr-BE" sz="2400" dirty="0"/>
          </a:p>
        </p:txBody>
      </p:sp>
      <p:pic>
        <p:nvPicPr>
          <p:cNvPr id="54274" name="Picture 2" descr="http://www.litea.org/images/sexhandicap.jpg"/>
          <p:cNvPicPr>
            <a:picLocks noChangeAspect="1" noChangeArrowheads="1"/>
          </p:cNvPicPr>
          <p:nvPr/>
        </p:nvPicPr>
        <p:blipFill>
          <a:blip r:embed="rId3" cstate="print"/>
          <a:srcRect/>
          <a:stretch>
            <a:fillRect/>
          </a:stretch>
        </p:blipFill>
        <p:spPr bwMode="auto">
          <a:xfrm>
            <a:off x="5214942" y="3214686"/>
            <a:ext cx="3456626" cy="25751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23</a:t>
            </a:fld>
            <a:endParaRPr lang="fr-BE"/>
          </a:p>
        </p:txBody>
      </p:sp>
      <p:sp>
        <p:nvSpPr>
          <p:cNvPr id="8" name="ZoneTexte 7"/>
          <p:cNvSpPr txBox="1"/>
          <p:nvPr/>
        </p:nvSpPr>
        <p:spPr>
          <a:xfrm>
            <a:off x="1331640" y="1196753"/>
            <a:ext cx="7560840" cy="461665"/>
          </a:xfrm>
          <a:prstGeom prst="rect">
            <a:avLst/>
          </a:prstGeom>
          <a:noFill/>
        </p:spPr>
        <p:txBody>
          <a:bodyPr wrap="square" rtlCol="0">
            <a:spAutoFit/>
          </a:bodyPr>
          <a:lstStyle/>
          <a:p>
            <a:r>
              <a:rPr lang="fr-BE" sz="2400" dirty="0" smtClean="0"/>
              <a:t>Au boulot! </a:t>
            </a:r>
            <a:endParaRPr lang="fr-BE" sz="2400" dirty="0"/>
          </a:p>
        </p:txBody>
      </p:sp>
      <p:pic>
        <p:nvPicPr>
          <p:cNvPr id="7" name="Image 6" descr="Webphotos 2010 023.jpg"/>
          <p:cNvPicPr>
            <a:picLocks noChangeAspect="1"/>
          </p:cNvPicPr>
          <p:nvPr/>
        </p:nvPicPr>
        <p:blipFill>
          <a:blip r:embed="rId3" cstate="print"/>
          <a:stretch>
            <a:fillRect/>
          </a:stretch>
        </p:blipFill>
        <p:spPr>
          <a:xfrm>
            <a:off x="1857356" y="1714488"/>
            <a:ext cx="6964160" cy="46434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3</a:t>
            </a:fld>
            <a:endParaRPr lang="fr-BE"/>
          </a:p>
        </p:txBody>
      </p:sp>
      <p:sp>
        <p:nvSpPr>
          <p:cNvPr id="7" name="ZoneTexte 6"/>
          <p:cNvSpPr txBox="1"/>
          <p:nvPr/>
        </p:nvSpPr>
        <p:spPr>
          <a:xfrm>
            <a:off x="1547664" y="1484784"/>
            <a:ext cx="3168352" cy="3416320"/>
          </a:xfrm>
          <a:prstGeom prst="rect">
            <a:avLst/>
          </a:prstGeom>
          <a:noFill/>
        </p:spPr>
        <p:txBody>
          <a:bodyPr wrap="square" rtlCol="0">
            <a:spAutoFit/>
          </a:bodyPr>
          <a:lstStyle/>
          <a:p>
            <a:r>
              <a:rPr lang="fr-BE" sz="2400" dirty="0"/>
              <a:t>La première action fut de donner aux institutions des tailles plus humaines, de construire des hébergements avec des chambres individuelles</a:t>
            </a:r>
            <a:r>
              <a:rPr lang="fr-BE" sz="2400" dirty="0" smtClean="0"/>
              <a:t>.</a:t>
            </a:r>
            <a:endParaRPr lang="fr-BE" sz="2400" dirty="0"/>
          </a:p>
        </p:txBody>
      </p:sp>
      <p:pic>
        <p:nvPicPr>
          <p:cNvPr id="9" name="Image 8" descr="Webphotos 2010 021.jpg"/>
          <p:cNvPicPr>
            <a:picLocks noChangeAspect="1"/>
          </p:cNvPicPr>
          <p:nvPr/>
        </p:nvPicPr>
        <p:blipFill>
          <a:blip r:embed="rId3" cstate="print"/>
          <a:stretch>
            <a:fillRect/>
          </a:stretch>
        </p:blipFill>
        <p:spPr>
          <a:xfrm>
            <a:off x="4932040" y="1268760"/>
            <a:ext cx="4029437" cy="53732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4</a:t>
            </a:fld>
            <a:endParaRPr lang="fr-BE"/>
          </a:p>
        </p:txBody>
      </p:sp>
      <p:sp>
        <p:nvSpPr>
          <p:cNvPr id="7" name="ZoneTexte 6"/>
          <p:cNvSpPr txBox="1"/>
          <p:nvPr/>
        </p:nvSpPr>
        <p:spPr>
          <a:xfrm>
            <a:off x="5148064" y="1844824"/>
            <a:ext cx="3528392" cy="2677656"/>
          </a:xfrm>
          <a:prstGeom prst="rect">
            <a:avLst/>
          </a:prstGeom>
          <a:noFill/>
        </p:spPr>
        <p:txBody>
          <a:bodyPr wrap="square" rtlCol="0">
            <a:spAutoFit/>
          </a:bodyPr>
          <a:lstStyle/>
          <a:p>
            <a:r>
              <a:rPr lang="fr-BE" sz="2400" dirty="0" smtClean="0"/>
              <a:t>Ca vaut bien la peine d’avoir des chambres individuelles, l’éducateur, il frappe à la porte et puis il entre sans attendre ma réponse!</a:t>
            </a:r>
            <a:endParaRPr lang="fr-BE" sz="2400" dirty="0"/>
          </a:p>
        </p:txBody>
      </p:sp>
      <p:pic>
        <p:nvPicPr>
          <p:cNvPr id="10" name="Image 9" descr="Webphotos 2010 017.jpg"/>
          <p:cNvPicPr>
            <a:picLocks noChangeAspect="1"/>
          </p:cNvPicPr>
          <p:nvPr/>
        </p:nvPicPr>
        <p:blipFill>
          <a:blip r:embed="rId3" cstate="print"/>
          <a:stretch>
            <a:fillRect/>
          </a:stretch>
        </p:blipFill>
        <p:spPr>
          <a:xfrm>
            <a:off x="1547664" y="2132856"/>
            <a:ext cx="3042689" cy="4581128"/>
          </a:xfrm>
          <a:prstGeom prst="rect">
            <a:avLst/>
          </a:prstGeom>
        </p:spPr>
      </p:pic>
      <p:sp>
        <p:nvSpPr>
          <p:cNvPr id="11" name="Rectangle 10"/>
          <p:cNvSpPr/>
          <p:nvPr/>
        </p:nvSpPr>
        <p:spPr>
          <a:xfrm>
            <a:off x="4932040" y="1628800"/>
            <a:ext cx="3672408" cy="3096344"/>
          </a:xfrm>
          <a:prstGeom prst="wedgeRectCallout">
            <a:avLst>
              <a:gd name="adj1" fmla="val -89079"/>
              <a:gd name="adj2" fmla="val 761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5</a:t>
            </a:fld>
            <a:endParaRPr lang="fr-BE"/>
          </a:p>
        </p:txBody>
      </p:sp>
      <p:sp>
        <p:nvSpPr>
          <p:cNvPr id="8" name="ZoneTexte 7"/>
          <p:cNvSpPr txBox="1"/>
          <p:nvPr/>
        </p:nvSpPr>
        <p:spPr>
          <a:xfrm>
            <a:off x="1691680" y="980728"/>
            <a:ext cx="7200800" cy="830997"/>
          </a:xfrm>
          <a:prstGeom prst="rect">
            <a:avLst/>
          </a:prstGeom>
          <a:noFill/>
        </p:spPr>
        <p:txBody>
          <a:bodyPr wrap="square" rtlCol="0">
            <a:spAutoFit/>
          </a:bodyPr>
          <a:lstStyle/>
          <a:p>
            <a:r>
              <a:rPr lang="fr-BE" sz="2400" dirty="0" smtClean="0"/>
              <a:t>La </a:t>
            </a:r>
            <a:r>
              <a:rPr lang="fr-BE" sz="2400" dirty="0"/>
              <a:t>notion même d’intimité recouvre bien plus qu’un problème architectural. </a:t>
            </a:r>
          </a:p>
        </p:txBody>
      </p:sp>
      <p:pic>
        <p:nvPicPr>
          <p:cNvPr id="9" name="Image 8" descr="Intimité.jpg"/>
          <p:cNvPicPr>
            <a:picLocks noChangeAspect="1"/>
          </p:cNvPicPr>
          <p:nvPr/>
        </p:nvPicPr>
        <p:blipFill>
          <a:blip r:embed="rId3" cstate="print"/>
          <a:stretch>
            <a:fillRect/>
          </a:stretch>
        </p:blipFill>
        <p:spPr>
          <a:xfrm>
            <a:off x="3161190" y="1916832"/>
            <a:ext cx="5011210" cy="46805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6</a:t>
            </a:fld>
            <a:endParaRPr lang="fr-BE"/>
          </a:p>
        </p:txBody>
      </p:sp>
      <p:sp>
        <p:nvSpPr>
          <p:cNvPr id="8" name="ZoneTexte 7"/>
          <p:cNvSpPr txBox="1"/>
          <p:nvPr/>
        </p:nvSpPr>
        <p:spPr>
          <a:xfrm>
            <a:off x="1619672" y="1628800"/>
            <a:ext cx="3456384" cy="4893647"/>
          </a:xfrm>
          <a:prstGeom prst="rect">
            <a:avLst/>
          </a:prstGeom>
          <a:noFill/>
        </p:spPr>
        <p:txBody>
          <a:bodyPr wrap="square" rtlCol="0">
            <a:spAutoFit/>
          </a:bodyPr>
          <a:lstStyle/>
          <a:p>
            <a:r>
              <a:rPr lang="fr-BE" sz="2400" dirty="0" smtClean="0"/>
              <a:t>Dans le courant des années 70, </a:t>
            </a:r>
            <a:r>
              <a:rPr lang="fr-BE" sz="2400" dirty="0" err="1" smtClean="0"/>
              <a:t>Wolfensberger</a:t>
            </a:r>
            <a:r>
              <a:rPr lang="fr-BE" sz="2400" dirty="0" smtClean="0"/>
              <a:t>, autre pape de la normalisation définit le concept de valorisation des rôles sociaux. Son idée centrale consistait à valoriser les compétences de chacun plutôt que les incompétences. . </a:t>
            </a:r>
            <a:endParaRPr lang="fr-BE" sz="2400" dirty="0"/>
          </a:p>
        </p:txBody>
      </p:sp>
      <p:pic>
        <p:nvPicPr>
          <p:cNvPr id="7" name="Image 6" descr="ww2.jpg"/>
          <p:cNvPicPr>
            <a:picLocks noChangeAspect="1"/>
          </p:cNvPicPr>
          <p:nvPr/>
        </p:nvPicPr>
        <p:blipFill>
          <a:blip r:embed="rId3" cstate="print"/>
          <a:stretch>
            <a:fillRect/>
          </a:stretch>
        </p:blipFill>
        <p:spPr>
          <a:xfrm>
            <a:off x="5292080" y="3573016"/>
            <a:ext cx="3518737" cy="295573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7</a:t>
            </a:fld>
            <a:endParaRPr lang="fr-BE"/>
          </a:p>
        </p:txBody>
      </p:sp>
      <p:sp>
        <p:nvSpPr>
          <p:cNvPr id="8" name="ZoneTexte 7"/>
          <p:cNvSpPr txBox="1"/>
          <p:nvPr/>
        </p:nvSpPr>
        <p:spPr>
          <a:xfrm>
            <a:off x="2195736" y="2204864"/>
            <a:ext cx="6264696" cy="3785652"/>
          </a:xfrm>
          <a:prstGeom prst="rect">
            <a:avLst/>
          </a:prstGeom>
          <a:noFill/>
        </p:spPr>
        <p:txBody>
          <a:bodyPr wrap="square" rtlCol="0">
            <a:spAutoFit/>
          </a:bodyPr>
          <a:lstStyle/>
          <a:p>
            <a:r>
              <a:rPr lang="fr-BE" sz="2400" dirty="0" smtClean="0"/>
              <a:t>Inventaire des compétences </a:t>
            </a:r>
            <a:r>
              <a:rPr lang="fr-BE" sz="2400" dirty="0" smtClean="0"/>
              <a:t>…</a:t>
            </a:r>
          </a:p>
          <a:p>
            <a:r>
              <a:rPr lang="fr-BE" sz="2400" dirty="0" smtClean="0"/>
              <a:t>Constat</a:t>
            </a:r>
            <a:r>
              <a:rPr lang="fr-BE" sz="2400" dirty="0" smtClean="0"/>
              <a:t>: en matière d’affectivité et de sexualité, les personnes à handicap souffraient souvent de méconnaissances, de croyances erronées. </a:t>
            </a:r>
          </a:p>
          <a:p>
            <a:r>
              <a:rPr lang="fr-BE" sz="2400" dirty="0" smtClean="0"/>
              <a:t>Une des conséquences majeures de ce fait était qu’un grand nombre de déficients mentaux avaient été sexuellement abusés. </a:t>
            </a:r>
            <a:endParaRPr lang="fr-BE"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8</a:t>
            </a:fld>
            <a:endParaRPr lang="fr-BE"/>
          </a:p>
        </p:txBody>
      </p:sp>
      <p:sp>
        <p:nvSpPr>
          <p:cNvPr id="8" name="ZoneTexte 7"/>
          <p:cNvSpPr txBox="1"/>
          <p:nvPr/>
        </p:nvSpPr>
        <p:spPr>
          <a:xfrm>
            <a:off x="2051720" y="1772816"/>
            <a:ext cx="3096344" cy="4154984"/>
          </a:xfrm>
          <a:prstGeom prst="rect">
            <a:avLst/>
          </a:prstGeom>
          <a:noFill/>
        </p:spPr>
        <p:txBody>
          <a:bodyPr wrap="square" rtlCol="0">
            <a:spAutoFit/>
          </a:bodyPr>
          <a:lstStyle/>
          <a:p>
            <a:r>
              <a:rPr lang="fr-BE" sz="2400" dirty="0" smtClean="0"/>
              <a:t>Pour remédier à cela, des professionnels (tel Michel Mercier) se mirent en quête d’y remédier. Des programmes d’informations et de formations furent mis sur pied.  </a:t>
            </a:r>
            <a:endParaRPr lang="fr-BE" sz="2400" dirty="0"/>
          </a:p>
        </p:txBody>
      </p:sp>
      <p:pic>
        <p:nvPicPr>
          <p:cNvPr id="2050" name="Picture 2" descr="http://www.handicap-et-sante.be/outils/pics/mmercier.jpg"/>
          <p:cNvPicPr>
            <a:picLocks noChangeAspect="1" noChangeArrowheads="1"/>
          </p:cNvPicPr>
          <p:nvPr/>
        </p:nvPicPr>
        <p:blipFill>
          <a:blip r:embed="rId3" cstate="print"/>
          <a:srcRect/>
          <a:stretch>
            <a:fillRect/>
          </a:stretch>
        </p:blipFill>
        <p:spPr bwMode="auto">
          <a:xfrm>
            <a:off x="5762532" y="2780928"/>
            <a:ext cx="2671260" cy="35775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761943" y="3107686"/>
            <a:ext cx="6248400" cy="642627"/>
          </a:xfrm>
        </p:spPr>
        <p:txBody>
          <a:bodyPr/>
          <a:lstStyle/>
          <a:p>
            <a:pPr algn="ctr"/>
            <a:r>
              <a:rPr lang="fr-BE" sz="2000" dirty="0" smtClean="0"/>
              <a:t>Affectivité, sexualité &amp; handicap mental</a:t>
            </a:r>
            <a:endParaRPr lang="fr-BE" sz="2000" dirty="0"/>
          </a:p>
        </p:txBody>
      </p:sp>
      <p:sp>
        <p:nvSpPr>
          <p:cNvPr id="6" name="Espace réservé du numéro de diapositive 5"/>
          <p:cNvSpPr>
            <a:spLocks noGrp="1"/>
          </p:cNvSpPr>
          <p:nvPr>
            <p:ph type="sldNum" sz="quarter" idx="12"/>
          </p:nvPr>
        </p:nvSpPr>
        <p:spPr/>
        <p:txBody>
          <a:bodyPr/>
          <a:lstStyle/>
          <a:p>
            <a:fld id="{EBA0F472-531B-42C5-82E9-E42BB899C915}" type="slidenum">
              <a:rPr lang="fr-BE" smtClean="0"/>
              <a:pPr/>
              <a:t>9</a:t>
            </a:fld>
            <a:endParaRPr lang="fr-BE"/>
          </a:p>
        </p:txBody>
      </p:sp>
      <p:sp>
        <p:nvSpPr>
          <p:cNvPr id="8" name="ZoneTexte 7"/>
          <p:cNvSpPr txBox="1"/>
          <p:nvPr/>
        </p:nvSpPr>
        <p:spPr>
          <a:xfrm>
            <a:off x="2051720" y="2204864"/>
            <a:ext cx="6408712" cy="3046988"/>
          </a:xfrm>
          <a:prstGeom prst="rect">
            <a:avLst/>
          </a:prstGeom>
          <a:noFill/>
        </p:spPr>
        <p:txBody>
          <a:bodyPr wrap="square" rtlCol="0">
            <a:spAutoFit/>
          </a:bodyPr>
          <a:lstStyle/>
          <a:p>
            <a:r>
              <a:rPr lang="fr-BE" sz="2400" dirty="0" smtClean="0"/>
              <a:t>L’objectif premier de ces modules consistait à permettre aux personnes à handicap  de décider de leur vie, de renforcer leur capacité à prendre des décisions par </a:t>
            </a:r>
            <a:r>
              <a:rPr lang="fr-BE" sz="2400" dirty="0" smtClean="0"/>
              <a:t>elles-mêmes.</a:t>
            </a:r>
          </a:p>
          <a:p>
            <a:r>
              <a:rPr lang="fr-BE" sz="2400" dirty="0" smtClean="0"/>
              <a:t>Pour </a:t>
            </a:r>
            <a:r>
              <a:rPr lang="fr-BE" sz="2400" dirty="0" smtClean="0"/>
              <a:t>autant bien entendu qu’elles soient respectueuses des </a:t>
            </a:r>
            <a:r>
              <a:rPr lang="fr-BE" sz="2400" dirty="0" smtClean="0"/>
              <a:t>lois, de </a:t>
            </a:r>
            <a:r>
              <a:rPr lang="fr-BE" sz="2400" dirty="0" smtClean="0"/>
              <a:t>la morale en </a:t>
            </a:r>
            <a:r>
              <a:rPr lang="fr-BE" sz="2400" dirty="0" smtClean="0"/>
              <a:t>vigueur et </a:t>
            </a:r>
            <a:r>
              <a:rPr lang="fr-BE" sz="2400" dirty="0" smtClean="0"/>
              <a:t>du respect de chacun. </a:t>
            </a:r>
            <a:endParaRPr lang="fr-BE"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finity">
  <a:themeElements>
    <a:clrScheme name="Infinity">
      <a:dk1>
        <a:sysClr val="windowText" lastClr="000000"/>
      </a:dk1>
      <a:lt1>
        <a:sysClr val="window" lastClr="FFFFFF"/>
      </a:lt1>
      <a:dk2>
        <a:srgbClr val="EABB00"/>
      </a:dk2>
      <a:lt2>
        <a:srgbClr val="DEF2FA"/>
      </a:lt2>
      <a:accent1>
        <a:srgbClr val="983DB1"/>
      </a:accent1>
      <a:accent2>
        <a:srgbClr val="47D147"/>
      </a:accent2>
      <a:accent3>
        <a:srgbClr val="CC0053"/>
      </a:accent3>
      <a:accent4>
        <a:srgbClr val="EA950D"/>
      </a:accent4>
      <a:accent5>
        <a:srgbClr val="C800C8"/>
      </a:accent5>
      <a:accent6>
        <a:srgbClr val="6161FF"/>
      </a:accent6>
      <a:hlink>
        <a:srgbClr val="755D00"/>
      </a:hlink>
      <a:folHlink>
        <a:srgbClr val="31AEE0"/>
      </a:folHlink>
    </a:clrScheme>
    <a:fontScheme name="Infinity">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Infinity">
      <a:fillStyleLst>
        <a:solidFill>
          <a:schemeClr val="phClr">
            <a:shade val="95000"/>
            <a:satMod val="115000"/>
          </a:schemeClr>
        </a:solidFill>
        <a:gradFill rotWithShape="1">
          <a:gsLst>
            <a:gs pos="0">
              <a:schemeClr val="phClr">
                <a:tint val="90000"/>
                <a:alpha val="50000"/>
                <a:satMod val="150000"/>
              </a:schemeClr>
            </a:gs>
            <a:gs pos="35000">
              <a:schemeClr val="phClr">
                <a:tint val="100000"/>
                <a:alpha val="80000"/>
                <a:satMod val="130000"/>
              </a:schemeClr>
            </a:gs>
            <a:gs pos="100000">
              <a:schemeClr val="phClr">
                <a:tint val="100000"/>
                <a:shade val="90000"/>
                <a:alpha val="95000"/>
                <a:satMod val="115000"/>
              </a:schemeClr>
            </a:gs>
          </a:gsLst>
          <a:lin ang="5400000" scaled="1"/>
        </a:gradFill>
        <a:gradFill rotWithShape="1">
          <a:gsLst>
            <a:gs pos="0">
              <a:schemeClr val="phClr">
                <a:shade val="51000"/>
                <a:alpha val="90000"/>
                <a:satMod val="130000"/>
              </a:schemeClr>
            </a:gs>
            <a:gs pos="50000">
              <a:schemeClr val="phClr">
                <a:shade val="93000"/>
                <a:alpha val="70000"/>
                <a:satMod val="130000"/>
              </a:schemeClr>
            </a:gs>
            <a:gs pos="75000">
              <a:schemeClr val="phClr">
                <a:shade val="94000"/>
                <a:alpha val="50000"/>
                <a:satMod val="135000"/>
              </a:schemeClr>
            </a:gs>
            <a:gs pos="100000">
              <a:schemeClr val="phClr">
                <a:shade val="94000"/>
                <a:alpha val="50000"/>
                <a:satMod val="135000"/>
              </a:schemeClr>
            </a:gs>
          </a:gsLst>
          <a:lin ang="0" scaled="0"/>
        </a:gradFill>
      </a:fillStyleLst>
      <a:lnStyleLst>
        <a:ln w="19050" cap="flat" cmpd="sng" algn="ctr">
          <a:solidFill>
            <a:schemeClr val="phClr">
              <a:shade val="95000"/>
            </a:schemeClr>
          </a:solidFill>
          <a:prstDash val="solid"/>
        </a:ln>
        <a:ln w="31750" cap="flat" cmpd="sng" algn="ctr">
          <a:solidFill>
            <a:schemeClr val="phClr">
              <a:shade val="95000"/>
              <a:satMod val="110000"/>
            </a:schemeClr>
          </a:solidFill>
          <a:prstDash val="solid"/>
        </a:ln>
        <a:ln w="57150" cap="flat" cmpd="dbl" algn="ctr">
          <a:solidFill>
            <a:schemeClr val="phClr">
              <a:shade val="95000"/>
              <a:satMod val="130000"/>
            </a:schemeClr>
          </a:solidFill>
          <a:prstDash val="solid"/>
        </a:ln>
      </a:lnStyleLst>
      <a:effectStyleLst>
        <a:effectStyle>
          <a:effectLst>
            <a:outerShdw blurRad="63500" dist="25400" dir="5400000" sx="101000" sy="101000" algn="ctr" rotWithShape="0">
              <a:srgbClr val="000000">
                <a:alpha val="50000"/>
              </a:srgbClr>
            </a:outerShdw>
          </a:effectLst>
        </a:effectStyle>
        <a:effectStyle>
          <a:effectLst>
            <a:outerShdw blurRad="63500" dist="12700" dir="5400000" sx="101000" sy="101000" algn="ctr" rotWithShape="0">
              <a:srgbClr val="000000">
                <a:alpha val="50000"/>
              </a:srgbClr>
            </a:outerShdw>
            <a:reflection blurRad="12700" stA="26000" endPos="15000" dist="19050" dir="5400000" sy="-100000" rotWithShape="0"/>
          </a:effectLst>
        </a:effectStyle>
        <a:effectStyle>
          <a:effectLst>
            <a:innerShdw blurRad="101600" dist="12700">
              <a:srgbClr val="000000">
                <a:alpha val="35000"/>
              </a:srgbClr>
            </a:innerShdw>
            <a:reflection blurRad="12700" stA="26000" endPos="25000" dist="19050" dir="5400000" sy="-100000" rotWithShape="0"/>
          </a:effectLst>
          <a:scene3d>
            <a:camera prst="orthographicFront">
              <a:rot lat="0" lon="0" rev="0"/>
            </a:camera>
            <a:lightRig rig="twoPt" dir="t">
              <a:rot lat="0" lon="0" rev="5400000"/>
            </a:lightRig>
          </a:scene3d>
          <a:sp3d>
            <a:bevelT w="38100" prst="coolSlant"/>
          </a:sp3d>
        </a:effectStyle>
      </a:effectStyleLst>
      <a:bgFillStyleLst>
        <a:solidFill>
          <a:schemeClr val="phClr"/>
        </a:solidFill>
        <a:gradFill rotWithShape="1">
          <a:gsLst>
            <a:gs pos="0">
              <a:schemeClr val="phClr">
                <a:tint val="80000"/>
                <a:satMod val="250000"/>
              </a:schemeClr>
            </a:gs>
            <a:gs pos="40000">
              <a:schemeClr val="phClr">
                <a:tint val="90000"/>
                <a:shade val="80000"/>
                <a:satMod val="200000"/>
              </a:schemeClr>
            </a:gs>
            <a:gs pos="100000">
              <a:schemeClr val="phClr">
                <a:shade val="20000"/>
                <a:satMod val="175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Infini</Template>
  <TotalTime>346</TotalTime>
  <Words>905</Words>
  <Application>Microsoft Office PowerPoint</Application>
  <PresentationFormat>Affichage à l'écran (4:3)</PresentationFormat>
  <Paragraphs>110</Paragraphs>
  <Slides>23</Slides>
  <Notes>22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Infinity</vt:lpstr>
      <vt:lpstr>AFFECTIVITE SEXUALITE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lpstr>Affectivité, sexualité &amp; handicap mental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AFFECTIVITE SEXUALITE &amp; HANDICAP MENTAL</dc:title>
  <dc:creator>jeanluc.wasmes</dc:creator>
  <cp:lastModifiedBy>Jean-Luc</cp:lastModifiedBy>
  <cp:revision>38</cp:revision>
  <dcterms:created xsi:type="dcterms:W3CDTF">2010-11-29T07:59:35Z</dcterms:created>
  <dcterms:modified xsi:type="dcterms:W3CDTF">2010-11-30T09:45:19Z</dcterms:modified>
</cp:coreProperties>
</file>